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7.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147470354" r:id="rId2"/>
    <p:sldId id="261" r:id="rId3"/>
    <p:sldId id="259" r:id="rId4"/>
    <p:sldId id="260" r:id="rId5"/>
    <p:sldId id="2147470355" r:id="rId6"/>
    <p:sldId id="271" r:id="rId7"/>
    <p:sldId id="286" r:id="rId8"/>
    <p:sldId id="308" r:id="rId9"/>
    <p:sldId id="305" r:id="rId10"/>
    <p:sldId id="394" r:id="rId11"/>
    <p:sldId id="395" r:id="rId12"/>
    <p:sldId id="397" r:id="rId13"/>
    <p:sldId id="2147470350" r:id="rId14"/>
    <p:sldId id="398" r:id="rId15"/>
    <p:sldId id="2147470351" r:id="rId16"/>
    <p:sldId id="399" r:id="rId17"/>
    <p:sldId id="396" r:id="rId18"/>
    <p:sldId id="257" r:id="rId19"/>
    <p:sldId id="265" r:id="rId2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0" autoAdjust="0"/>
    <p:restoredTop sz="94660"/>
  </p:normalViewPr>
  <p:slideViewPr>
    <p:cSldViewPr snapToGrid="0">
      <p:cViewPr>
        <p:scale>
          <a:sx n="70" d="100"/>
          <a:sy n="70" d="100"/>
        </p:scale>
        <p:origin x="326" y="62"/>
      </p:cViewPr>
      <p:guideLst/>
    </p:cSldViewPr>
  </p:slideViewPr>
  <p:notesTextViewPr>
    <p:cViewPr>
      <p:scale>
        <a:sx n="1" d="1"/>
        <a:sy n="1" d="1"/>
      </p:scale>
      <p:origin x="0" y="0"/>
    </p:cViewPr>
  </p:notesTextViewPr>
  <p:sorterViewPr>
    <p:cViewPr>
      <p:scale>
        <a:sx n="100" d="100"/>
        <a:sy n="100" d="100"/>
      </p:scale>
      <p:origin x="0" y="-203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2589CF9D-D0B0-48A8-A572-6654D3D1C4A2}" type="datetimeFigureOut">
              <a:rPr lang="en-US" smtClean="0"/>
              <a:t>8/12/2026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3AD74C77-0ADC-4F41-9BEA-4685EBAE7754}" type="slidenum">
              <a:rPr lang="en-US" smtClean="0"/>
              <a:t>‹#›</a:t>
            </a:fld>
            <a:endParaRPr lang="en-US"/>
          </a:p>
        </p:txBody>
      </p:sp>
    </p:spTree>
    <p:extLst>
      <p:ext uri="{BB962C8B-B14F-4D97-AF65-F5344CB8AC3E}">
        <p14:creationId xmlns:p14="http://schemas.microsoft.com/office/powerpoint/2010/main" val="3497758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3</a:t>
            </a:fld>
            <a:endParaRPr lang="en-US"/>
          </a:p>
        </p:txBody>
      </p:sp>
    </p:spTree>
    <p:extLst>
      <p:ext uri="{BB962C8B-B14F-4D97-AF65-F5344CB8AC3E}">
        <p14:creationId xmlns:p14="http://schemas.microsoft.com/office/powerpoint/2010/main" val="2021592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4</a:t>
            </a:fld>
            <a:endParaRPr lang="en-US"/>
          </a:p>
        </p:txBody>
      </p:sp>
    </p:spTree>
    <p:extLst>
      <p:ext uri="{BB962C8B-B14F-4D97-AF65-F5344CB8AC3E}">
        <p14:creationId xmlns:p14="http://schemas.microsoft.com/office/powerpoint/2010/main" val="3190486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7</a:t>
            </a:fld>
            <a:endParaRPr lang="en-US"/>
          </a:p>
        </p:txBody>
      </p:sp>
    </p:spTree>
    <p:extLst>
      <p:ext uri="{BB962C8B-B14F-4D97-AF65-F5344CB8AC3E}">
        <p14:creationId xmlns:p14="http://schemas.microsoft.com/office/powerpoint/2010/main" val="284805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10</a:t>
            </a:fld>
            <a:endParaRPr lang="en-US"/>
          </a:p>
        </p:txBody>
      </p:sp>
    </p:spTree>
    <p:extLst>
      <p:ext uri="{BB962C8B-B14F-4D97-AF65-F5344CB8AC3E}">
        <p14:creationId xmlns:p14="http://schemas.microsoft.com/office/powerpoint/2010/main" val="2650534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12</a:t>
            </a:fld>
            <a:endParaRPr lang="en-US"/>
          </a:p>
        </p:txBody>
      </p:sp>
    </p:spTree>
    <p:extLst>
      <p:ext uri="{BB962C8B-B14F-4D97-AF65-F5344CB8AC3E}">
        <p14:creationId xmlns:p14="http://schemas.microsoft.com/office/powerpoint/2010/main" val="567898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13</a:t>
            </a:fld>
            <a:endParaRPr lang="en-US"/>
          </a:p>
        </p:txBody>
      </p:sp>
    </p:spTree>
    <p:extLst>
      <p:ext uri="{BB962C8B-B14F-4D97-AF65-F5344CB8AC3E}">
        <p14:creationId xmlns:p14="http://schemas.microsoft.com/office/powerpoint/2010/main" val="4147085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16</a:t>
            </a:fld>
            <a:endParaRPr lang="en-US"/>
          </a:p>
        </p:txBody>
      </p:sp>
    </p:spTree>
    <p:extLst>
      <p:ext uri="{BB962C8B-B14F-4D97-AF65-F5344CB8AC3E}">
        <p14:creationId xmlns:p14="http://schemas.microsoft.com/office/powerpoint/2010/main" val="1089146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17</a:t>
            </a:fld>
            <a:endParaRPr lang="en-US"/>
          </a:p>
        </p:txBody>
      </p:sp>
    </p:spTree>
    <p:extLst>
      <p:ext uri="{BB962C8B-B14F-4D97-AF65-F5344CB8AC3E}">
        <p14:creationId xmlns:p14="http://schemas.microsoft.com/office/powerpoint/2010/main" val="184463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D74C77-0ADC-4F41-9BEA-4685EBAE7754}" type="slidenum">
              <a:rPr lang="en-US" smtClean="0"/>
              <a:t>19</a:t>
            </a:fld>
            <a:endParaRPr lang="en-US"/>
          </a:p>
        </p:txBody>
      </p:sp>
    </p:spTree>
    <p:extLst>
      <p:ext uri="{BB962C8B-B14F-4D97-AF65-F5344CB8AC3E}">
        <p14:creationId xmlns:p14="http://schemas.microsoft.com/office/powerpoint/2010/main" val="4186797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C6C64-641D-F335-A14A-250C9AC3DC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66EFDA-0FFD-C29C-2C38-504F750D45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48096D-BA28-DA04-8C49-B500A490BC3D}"/>
              </a:ext>
            </a:extLst>
          </p:cNvPr>
          <p:cNvSpPr>
            <a:spLocks noGrp="1"/>
          </p:cNvSpPr>
          <p:nvPr>
            <p:ph type="dt" sz="half" idx="10"/>
          </p:nvPr>
        </p:nvSpPr>
        <p:spPr/>
        <p:txBody>
          <a:bodyPr/>
          <a:lstStyle/>
          <a:p>
            <a:fld id="{88391929-7285-4F1F-AB0A-AA508DAA5944}" type="datetime1">
              <a:rPr lang="en-US" smtClean="0"/>
              <a:t>8/12/2026</a:t>
            </a:fld>
            <a:endParaRPr lang="en-US"/>
          </a:p>
        </p:txBody>
      </p:sp>
      <p:sp>
        <p:nvSpPr>
          <p:cNvPr id="5" name="Footer Placeholder 4">
            <a:extLst>
              <a:ext uri="{FF2B5EF4-FFF2-40B4-BE49-F238E27FC236}">
                <a16:creationId xmlns:a16="http://schemas.microsoft.com/office/drawing/2014/main" id="{9FD0EFC0-DD98-ED91-53DE-BDDCA018A8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C07BA7-66B7-08CF-E65D-46C1CF09D49A}"/>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3984756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47261-8631-9D81-511B-F0E40204C8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FF0FA9-E39C-7915-54D6-4FED17D7D9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FFBB94-4D71-6C8A-F59B-713FE33B07AC}"/>
              </a:ext>
            </a:extLst>
          </p:cNvPr>
          <p:cNvSpPr>
            <a:spLocks noGrp="1"/>
          </p:cNvSpPr>
          <p:nvPr>
            <p:ph type="dt" sz="half" idx="10"/>
          </p:nvPr>
        </p:nvSpPr>
        <p:spPr/>
        <p:txBody>
          <a:bodyPr/>
          <a:lstStyle/>
          <a:p>
            <a:fld id="{B95773F6-414E-453A-BDDC-934D4A7AC5FD}" type="datetime1">
              <a:rPr lang="en-US" smtClean="0"/>
              <a:t>8/12/2026</a:t>
            </a:fld>
            <a:endParaRPr lang="en-US"/>
          </a:p>
        </p:txBody>
      </p:sp>
      <p:sp>
        <p:nvSpPr>
          <p:cNvPr id="5" name="Footer Placeholder 4">
            <a:extLst>
              <a:ext uri="{FF2B5EF4-FFF2-40B4-BE49-F238E27FC236}">
                <a16:creationId xmlns:a16="http://schemas.microsoft.com/office/drawing/2014/main" id="{5FDF22F7-64F1-C12E-2B1B-8D4FDCC1AC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0E625-6497-45BE-AD66-BA5A969DDDF9}"/>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85645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0FAB8F-9E81-D391-33C2-89FF037FE6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660A33-E057-052B-7B8C-C1DA96B89B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C46933-5F13-3011-25C4-8D8BD945590E}"/>
              </a:ext>
            </a:extLst>
          </p:cNvPr>
          <p:cNvSpPr>
            <a:spLocks noGrp="1"/>
          </p:cNvSpPr>
          <p:nvPr>
            <p:ph type="dt" sz="half" idx="10"/>
          </p:nvPr>
        </p:nvSpPr>
        <p:spPr/>
        <p:txBody>
          <a:bodyPr/>
          <a:lstStyle/>
          <a:p>
            <a:fld id="{F36DFDE5-5BDD-4143-B8DF-27FF2992A194}" type="datetime1">
              <a:rPr lang="en-US" smtClean="0"/>
              <a:t>8/12/2026</a:t>
            </a:fld>
            <a:endParaRPr lang="en-US"/>
          </a:p>
        </p:txBody>
      </p:sp>
      <p:sp>
        <p:nvSpPr>
          <p:cNvPr id="5" name="Footer Placeholder 4">
            <a:extLst>
              <a:ext uri="{FF2B5EF4-FFF2-40B4-BE49-F238E27FC236}">
                <a16:creationId xmlns:a16="http://schemas.microsoft.com/office/drawing/2014/main" id="{8CD1438C-B328-3EAD-5C26-9D13262EF4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DADFA3-D997-BF97-E497-F580DF1F3904}"/>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4107459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9F31-0EAD-B94C-37B7-FB66D7CF7D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EDDF4B-25D3-88F9-CC70-6F96346B3D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60F98-790B-38EF-73E7-F22F6F9FBE77}"/>
              </a:ext>
            </a:extLst>
          </p:cNvPr>
          <p:cNvSpPr>
            <a:spLocks noGrp="1"/>
          </p:cNvSpPr>
          <p:nvPr>
            <p:ph type="dt" sz="half" idx="10"/>
          </p:nvPr>
        </p:nvSpPr>
        <p:spPr/>
        <p:txBody>
          <a:bodyPr/>
          <a:lstStyle/>
          <a:p>
            <a:fld id="{425CD775-6BEE-40A3-8EEB-35CDDC45E5DB}" type="datetime1">
              <a:rPr lang="en-US" smtClean="0"/>
              <a:t>8/12/2026</a:t>
            </a:fld>
            <a:endParaRPr lang="en-US"/>
          </a:p>
        </p:txBody>
      </p:sp>
      <p:sp>
        <p:nvSpPr>
          <p:cNvPr id="5" name="Footer Placeholder 4">
            <a:extLst>
              <a:ext uri="{FF2B5EF4-FFF2-40B4-BE49-F238E27FC236}">
                <a16:creationId xmlns:a16="http://schemas.microsoft.com/office/drawing/2014/main" id="{79DC8E63-BF14-C72F-7AFF-46303B297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431E35-9079-6089-FD4E-EDC7AC46FF52}"/>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1768785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0791C-F40B-EAF6-95B3-2C540C6C87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0F9D80-9197-295B-38D5-CEF0BFD788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5E86EB-3592-B5DE-AE2B-84F11C6ADB33}"/>
              </a:ext>
            </a:extLst>
          </p:cNvPr>
          <p:cNvSpPr>
            <a:spLocks noGrp="1"/>
          </p:cNvSpPr>
          <p:nvPr>
            <p:ph type="dt" sz="half" idx="10"/>
          </p:nvPr>
        </p:nvSpPr>
        <p:spPr/>
        <p:txBody>
          <a:bodyPr/>
          <a:lstStyle/>
          <a:p>
            <a:fld id="{0930BD2A-E514-4387-9EE8-FB186E39485F}" type="datetime1">
              <a:rPr lang="en-US" smtClean="0"/>
              <a:t>8/12/2026</a:t>
            </a:fld>
            <a:endParaRPr lang="en-US"/>
          </a:p>
        </p:txBody>
      </p:sp>
      <p:sp>
        <p:nvSpPr>
          <p:cNvPr id="5" name="Footer Placeholder 4">
            <a:extLst>
              <a:ext uri="{FF2B5EF4-FFF2-40B4-BE49-F238E27FC236}">
                <a16:creationId xmlns:a16="http://schemas.microsoft.com/office/drawing/2014/main" id="{3E0738A0-9BF7-F845-DD6F-5AF6C68408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C78FBB-DAAA-3372-5D1F-751C8651DFFB}"/>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2205737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C8E4-8EA1-3283-3FBC-79D2E75A07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6C16D5-9A61-DA1C-3F0A-FB2C89C795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102612-3DB0-737B-E56A-DC02138E38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95CF6E-84D7-E11D-94F5-050184D61E1D}"/>
              </a:ext>
            </a:extLst>
          </p:cNvPr>
          <p:cNvSpPr>
            <a:spLocks noGrp="1"/>
          </p:cNvSpPr>
          <p:nvPr>
            <p:ph type="dt" sz="half" idx="10"/>
          </p:nvPr>
        </p:nvSpPr>
        <p:spPr/>
        <p:txBody>
          <a:bodyPr/>
          <a:lstStyle/>
          <a:p>
            <a:fld id="{306CAD85-A6BE-445D-8B11-1E65F6A66F25}" type="datetime1">
              <a:rPr lang="en-US" smtClean="0"/>
              <a:t>8/12/2026</a:t>
            </a:fld>
            <a:endParaRPr lang="en-US"/>
          </a:p>
        </p:txBody>
      </p:sp>
      <p:sp>
        <p:nvSpPr>
          <p:cNvPr id="6" name="Footer Placeholder 5">
            <a:extLst>
              <a:ext uri="{FF2B5EF4-FFF2-40B4-BE49-F238E27FC236}">
                <a16:creationId xmlns:a16="http://schemas.microsoft.com/office/drawing/2014/main" id="{3AFDBAFB-7AB9-C92B-2BE8-10467E3E25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AFE687-DAB1-CD31-F850-CA1C44141FDB}"/>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763982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0D71E-C002-36A9-8104-DD2D080A60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1FA20A-1BE2-0300-0D24-0CC50D0D52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4AF00F-96ED-98E5-62AF-597DE649B6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F6DE5D-779F-08A9-86F6-0F40126662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57793C-C0C7-A076-E8AE-2F59C51F80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4CCB54-D544-338A-49E6-79E346110E5C}"/>
              </a:ext>
            </a:extLst>
          </p:cNvPr>
          <p:cNvSpPr>
            <a:spLocks noGrp="1"/>
          </p:cNvSpPr>
          <p:nvPr>
            <p:ph type="dt" sz="half" idx="10"/>
          </p:nvPr>
        </p:nvSpPr>
        <p:spPr/>
        <p:txBody>
          <a:bodyPr/>
          <a:lstStyle/>
          <a:p>
            <a:fld id="{B9AD45B1-09B9-424C-92F9-0EBF105B483C}" type="datetime1">
              <a:rPr lang="en-US" smtClean="0"/>
              <a:t>8/12/2026</a:t>
            </a:fld>
            <a:endParaRPr lang="en-US"/>
          </a:p>
        </p:txBody>
      </p:sp>
      <p:sp>
        <p:nvSpPr>
          <p:cNvPr id="8" name="Footer Placeholder 7">
            <a:extLst>
              <a:ext uri="{FF2B5EF4-FFF2-40B4-BE49-F238E27FC236}">
                <a16:creationId xmlns:a16="http://schemas.microsoft.com/office/drawing/2014/main" id="{CCD79979-914B-7087-F120-59B4CF53C6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5F3A08-4C45-E049-9AE0-06FD25579000}"/>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243858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89B46-867C-E0EB-1895-EBF47AFBB7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F2EFD9-5E04-8999-DD00-CCD7DC444553}"/>
              </a:ext>
            </a:extLst>
          </p:cNvPr>
          <p:cNvSpPr>
            <a:spLocks noGrp="1"/>
          </p:cNvSpPr>
          <p:nvPr>
            <p:ph type="dt" sz="half" idx="10"/>
          </p:nvPr>
        </p:nvSpPr>
        <p:spPr/>
        <p:txBody>
          <a:bodyPr/>
          <a:lstStyle/>
          <a:p>
            <a:fld id="{D9147A0A-FCF1-4932-AD73-71C79AA44CCA}" type="datetime1">
              <a:rPr lang="en-US" smtClean="0"/>
              <a:t>8/12/2026</a:t>
            </a:fld>
            <a:endParaRPr lang="en-US"/>
          </a:p>
        </p:txBody>
      </p:sp>
      <p:sp>
        <p:nvSpPr>
          <p:cNvPr id="4" name="Footer Placeholder 3">
            <a:extLst>
              <a:ext uri="{FF2B5EF4-FFF2-40B4-BE49-F238E27FC236}">
                <a16:creationId xmlns:a16="http://schemas.microsoft.com/office/drawing/2014/main" id="{F3BA58F3-2A0F-B1E0-B44F-2059645995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664331-2603-56E3-8372-F223C7F7C2C8}"/>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393827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CD131-9C4F-B009-3DA7-352B7CB4B09C}"/>
              </a:ext>
            </a:extLst>
          </p:cNvPr>
          <p:cNvSpPr>
            <a:spLocks noGrp="1"/>
          </p:cNvSpPr>
          <p:nvPr>
            <p:ph type="dt" sz="half" idx="10"/>
          </p:nvPr>
        </p:nvSpPr>
        <p:spPr/>
        <p:txBody>
          <a:bodyPr/>
          <a:lstStyle/>
          <a:p>
            <a:fld id="{66AA9FFB-AB8E-4829-9913-A94F93D7252F}" type="datetime1">
              <a:rPr lang="en-US" smtClean="0"/>
              <a:t>8/12/2026</a:t>
            </a:fld>
            <a:endParaRPr lang="en-US"/>
          </a:p>
        </p:txBody>
      </p:sp>
      <p:sp>
        <p:nvSpPr>
          <p:cNvPr id="3" name="Footer Placeholder 2">
            <a:extLst>
              <a:ext uri="{FF2B5EF4-FFF2-40B4-BE49-F238E27FC236}">
                <a16:creationId xmlns:a16="http://schemas.microsoft.com/office/drawing/2014/main" id="{FCBEE0E3-9EE8-EC40-D892-32C0652FA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D5701D-FBA5-BAAF-EE41-E457ABBC66F1}"/>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2241219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65DAF-F638-F332-D965-6606F999CD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2CD13-8A17-7C8F-418E-ED0CD53A31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6CC470-142D-B8CC-F4ED-FB1EF3B514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EBFB7F-5AD9-686F-387A-3081364911DA}"/>
              </a:ext>
            </a:extLst>
          </p:cNvPr>
          <p:cNvSpPr>
            <a:spLocks noGrp="1"/>
          </p:cNvSpPr>
          <p:nvPr>
            <p:ph type="dt" sz="half" idx="10"/>
          </p:nvPr>
        </p:nvSpPr>
        <p:spPr/>
        <p:txBody>
          <a:bodyPr/>
          <a:lstStyle/>
          <a:p>
            <a:fld id="{5C12D3FA-AF2D-4DAF-A7B6-B1E945720BB7}" type="datetime1">
              <a:rPr lang="en-US" smtClean="0"/>
              <a:t>8/12/2026</a:t>
            </a:fld>
            <a:endParaRPr lang="en-US"/>
          </a:p>
        </p:txBody>
      </p:sp>
      <p:sp>
        <p:nvSpPr>
          <p:cNvPr id="6" name="Footer Placeholder 5">
            <a:extLst>
              <a:ext uri="{FF2B5EF4-FFF2-40B4-BE49-F238E27FC236}">
                <a16:creationId xmlns:a16="http://schemas.microsoft.com/office/drawing/2014/main" id="{E6BC8CA4-66A2-F87D-16A5-3A427FB3C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239F63-CB4A-D0D1-115F-BF8EE18F4526}"/>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111975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29668-FC45-90C6-DFE3-2DC05E7755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0BE0A4-5DB5-714D-1852-98AB4DD1A6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8CBD2B-9B81-2952-617B-FFBABC472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57C230-754E-99F6-72A2-9E30E66EDA1E}"/>
              </a:ext>
            </a:extLst>
          </p:cNvPr>
          <p:cNvSpPr>
            <a:spLocks noGrp="1"/>
          </p:cNvSpPr>
          <p:nvPr>
            <p:ph type="dt" sz="half" idx="10"/>
          </p:nvPr>
        </p:nvSpPr>
        <p:spPr/>
        <p:txBody>
          <a:bodyPr/>
          <a:lstStyle/>
          <a:p>
            <a:fld id="{233D7CA2-3A24-4EC6-B39C-E79412200A3A}" type="datetime1">
              <a:rPr lang="en-US" smtClean="0"/>
              <a:t>8/12/2026</a:t>
            </a:fld>
            <a:endParaRPr lang="en-US"/>
          </a:p>
        </p:txBody>
      </p:sp>
      <p:sp>
        <p:nvSpPr>
          <p:cNvPr id="6" name="Footer Placeholder 5">
            <a:extLst>
              <a:ext uri="{FF2B5EF4-FFF2-40B4-BE49-F238E27FC236}">
                <a16:creationId xmlns:a16="http://schemas.microsoft.com/office/drawing/2014/main" id="{5AB9BE07-45AC-EE6F-9E4C-D3F6B0CFD5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9D0407-76FA-8020-5DFE-9D801631EF9D}"/>
              </a:ext>
            </a:extLst>
          </p:cNvPr>
          <p:cNvSpPr>
            <a:spLocks noGrp="1"/>
          </p:cNvSpPr>
          <p:nvPr>
            <p:ph type="sldNum" sz="quarter" idx="12"/>
          </p:nvPr>
        </p:nvSpPr>
        <p:spPr/>
        <p:txBody>
          <a:bodyPr/>
          <a:lstStyle/>
          <a:p>
            <a:fld id="{6EC10364-A5BD-45C3-9A37-A64E0AFC0906}" type="slidenum">
              <a:rPr lang="en-US" smtClean="0"/>
              <a:t>‹#›</a:t>
            </a:fld>
            <a:endParaRPr lang="en-US"/>
          </a:p>
        </p:txBody>
      </p:sp>
    </p:spTree>
    <p:extLst>
      <p:ext uri="{BB962C8B-B14F-4D97-AF65-F5344CB8AC3E}">
        <p14:creationId xmlns:p14="http://schemas.microsoft.com/office/powerpoint/2010/main" val="3439105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32C2DF-5ABF-43EF-483F-A69BCA4D24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757028-C60B-EE27-DD73-C5C68843E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8172D6-CA11-5F30-E438-0483C7C934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58A018-E5C7-41C7-8683-8FB12C7E347E}" type="datetime1">
              <a:rPr lang="en-US" smtClean="0"/>
              <a:t>8/12/2026</a:t>
            </a:fld>
            <a:endParaRPr lang="en-US"/>
          </a:p>
        </p:txBody>
      </p:sp>
      <p:sp>
        <p:nvSpPr>
          <p:cNvPr id="5" name="Footer Placeholder 4">
            <a:extLst>
              <a:ext uri="{FF2B5EF4-FFF2-40B4-BE49-F238E27FC236}">
                <a16:creationId xmlns:a16="http://schemas.microsoft.com/office/drawing/2014/main" id="{BB28A709-1E39-1721-64E6-E7B496D52C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34627B3-BDF0-F4A3-55F1-E56478E658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EC10364-A5BD-45C3-9A37-A64E0AFC0906}" type="slidenum">
              <a:rPr lang="en-US" smtClean="0"/>
              <a:t>‹#›</a:t>
            </a:fld>
            <a:endParaRPr lang="en-US"/>
          </a:p>
        </p:txBody>
      </p:sp>
    </p:spTree>
    <p:extLst>
      <p:ext uri="{BB962C8B-B14F-4D97-AF65-F5344CB8AC3E}">
        <p14:creationId xmlns:p14="http://schemas.microsoft.com/office/powerpoint/2010/main" val="2884238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2994">
              <a:srgbClr val="002060"/>
            </a:gs>
            <a:gs pos="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a:extLst>
            <a:ext uri="{FF2B5EF4-FFF2-40B4-BE49-F238E27FC236}">
              <a16:creationId xmlns:a16="http://schemas.microsoft.com/office/drawing/2014/main" id="{D60635BA-0AE6-6DA9-5D07-7D281A5772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E8AED-3730-A1CA-EF45-86E02764AB4A}"/>
              </a:ext>
            </a:extLst>
          </p:cNvPr>
          <p:cNvSpPr>
            <a:spLocks noGrp="1"/>
          </p:cNvSpPr>
          <p:nvPr>
            <p:ph type="title"/>
          </p:nvPr>
        </p:nvSpPr>
        <p:spPr>
          <a:xfrm>
            <a:off x="467340" y="1949372"/>
            <a:ext cx="6334677" cy="2221411"/>
          </a:xfrm>
        </p:spPr>
        <p:txBody>
          <a:bodyPr>
            <a:noAutofit/>
          </a:bodyPr>
          <a:lstStyle/>
          <a:p>
            <a:pPr algn="ctr"/>
            <a:br>
              <a:rPr lang="en-US" sz="4000" b="1" dirty="0">
                <a:solidFill>
                  <a:schemeClr val="bg1"/>
                </a:solidFill>
                <a:cs typeface="Segoe UI" panose="020B0502040204020203" pitchFamily="34" charset="0"/>
              </a:rPr>
            </a:br>
            <a:r>
              <a:rPr lang="en-US" sz="4000" b="1" dirty="0">
                <a:solidFill>
                  <a:schemeClr val="bg1"/>
                </a:solidFill>
                <a:cs typeface="Segoe UI" panose="020B0502040204020203" pitchFamily="34" charset="0"/>
              </a:rPr>
              <a:t>New</a:t>
            </a:r>
            <a:br>
              <a:rPr lang="en-US" sz="4000" b="1" dirty="0">
                <a:solidFill>
                  <a:schemeClr val="bg1"/>
                </a:solidFill>
                <a:cs typeface="Segoe UI" panose="020B0502040204020203" pitchFamily="34" charset="0"/>
              </a:rPr>
            </a:br>
            <a:r>
              <a:rPr lang="en-US" sz="4000" b="1" dirty="0">
                <a:solidFill>
                  <a:schemeClr val="bg1"/>
                </a:solidFill>
                <a:cs typeface="Segoe UI" panose="020B0502040204020203" pitchFamily="34" charset="0"/>
              </a:rPr>
              <a:t>Water &amp; Wastewater </a:t>
            </a:r>
            <a:br>
              <a:rPr lang="en-US" sz="4000" b="1" dirty="0">
                <a:solidFill>
                  <a:schemeClr val="bg1"/>
                </a:solidFill>
                <a:cs typeface="Segoe UI" panose="020B0502040204020203" pitchFamily="34" charset="0"/>
              </a:rPr>
            </a:br>
            <a:r>
              <a:rPr lang="en-US" sz="4000" b="1" dirty="0">
                <a:solidFill>
                  <a:schemeClr val="bg1"/>
                </a:solidFill>
                <a:cs typeface="Segoe UI" panose="020B0502040204020203" pitchFamily="34" charset="0"/>
              </a:rPr>
              <a:t>Utility Services </a:t>
            </a:r>
            <a:br>
              <a:rPr lang="en-US" sz="4000" b="1" dirty="0">
                <a:solidFill>
                  <a:schemeClr val="bg1"/>
                </a:solidFill>
                <a:cs typeface="Segoe UI" panose="020B0502040204020203" pitchFamily="34" charset="0"/>
              </a:rPr>
            </a:br>
            <a:r>
              <a:rPr lang="en-US" sz="4000" b="1" dirty="0">
                <a:solidFill>
                  <a:schemeClr val="bg1"/>
                </a:solidFill>
                <a:cs typeface="Segoe UI" panose="020B0502040204020203" pitchFamily="34" charset="0"/>
              </a:rPr>
              <a:t>Rates</a:t>
            </a:r>
            <a:br>
              <a:rPr lang="en-US" sz="4000" b="1" dirty="0">
                <a:solidFill>
                  <a:schemeClr val="bg1"/>
                </a:solidFill>
                <a:cs typeface="Segoe UI" panose="020B0502040204020203" pitchFamily="34" charset="0"/>
              </a:rPr>
            </a:br>
            <a:br>
              <a:rPr lang="en-US" sz="4000" b="1" dirty="0">
                <a:solidFill>
                  <a:schemeClr val="bg1"/>
                </a:solidFill>
                <a:cs typeface="Segoe UI" panose="020B0502040204020203" pitchFamily="34" charset="0"/>
              </a:rPr>
            </a:br>
            <a:r>
              <a:rPr lang="en-US" sz="4000" b="1" dirty="0">
                <a:solidFill>
                  <a:schemeClr val="bg1"/>
                </a:solidFill>
                <a:cs typeface="Segoe UI" panose="020B0502040204020203" pitchFamily="34" charset="0"/>
              </a:rPr>
              <a:t>Effective Sept.  2026</a:t>
            </a:r>
            <a:br>
              <a:rPr lang="en-US" sz="4000" b="1" dirty="0">
                <a:solidFill>
                  <a:schemeClr val="bg1"/>
                </a:solidFill>
                <a:cs typeface="Segoe UI" panose="020B0502040204020203" pitchFamily="34" charset="0"/>
              </a:rPr>
            </a:br>
            <a:br>
              <a:rPr lang="en-US" sz="4000" b="1" dirty="0">
                <a:solidFill>
                  <a:schemeClr val="bg1"/>
                </a:solidFill>
                <a:cs typeface="Segoe UI" panose="020B0502040204020203" pitchFamily="34" charset="0"/>
              </a:rPr>
            </a:br>
            <a:br>
              <a:rPr lang="en-US" sz="4000" b="1" dirty="0">
                <a:solidFill>
                  <a:schemeClr val="bg1"/>
                </a:solidFill>
                <a:cs typeface="Segoe UI" panose="020B0502040204020203" pitchFamily="34" charset="0"/>
              </a:rPr>
            </a:br>
            <a:r>
              <a:rPr lang="en-US" sz="3200" b="1" dirty="0">
                <a:solidFill>
                  <a:schemeClr val="bg1"/>
                </a:solidFill>
                <a:latin typeface="Abadi" panose="020B0604020104020204" pitchFamily="34" charset="0"/>
                <a:cs typeface="Segoe UI" panose="020B0502040204020203" pitchFamily="34" charset="0"/>
              </a:rPr>
              <a:t>NTUA Report to </a:t>
            </a:r>
            <a:br>
              <a:rPr lang="en-US" sz="3200" b="1" dirty="0">
                <a:solidFill>
                  <a:schemeClr val="bg1"/>
                </a:solidFill>
                <a:latin typeface="Abadi" panose="020B0604020104020204" pitchFamily="34" charset="0"/>
                <a:cs typeface="Segoe UI" panose="020B0502040204020203" pitchFamily="34" charset="0"/>
              </a:rPr>
            </a:br>
            <a:r>
              <a:rPr lang="en-US" sz="3200" b="1" dirty="0" err="1">
                <a:solidFill>
                  <a:schemeClr val="bg1"/>
                </a:solidFill>
                <a:latin typeface="Abadi" panose="020B0604020104020204" pitchFamily="34" charset="0"/>
              </a:rPr>
              <a:t>Naabik’íyáti</a:t>
            </a:r>
            <a:r>
              <a:rPr lang="en-US" sz="3200" b="1" dirty="0">
                <a:solidFill>
                  <a:schemeClr val="bg1"/>
                </a:solidFill>
                <a:latin typeface="Abadi" panose="020B0604020104020204" pitchFamily="34" charset="0"/>
              </a:rPr>
              <a:t>’ Committee</a:t>
            </a:r>
            <a:br>
              <a:rPr lang="en-US" sz="3200" b="1" dirty="0">
                <a:solidFill>
                  <a:schemeClr val="bg1"/>
                </a:solidFill>
                <a:latin typeface="Abadi" panose="020B0604020104020204" pitchFamily="34" charset="0"/>
              </a:rPr>
            </a:br>
            <a:r>
              <a:rPr lang="en-US" sz="3200" b="1" dirty="0">
                <a:solidFill>
                  <a:schemeClr val="bg1"/>
                </a:solidFill>
                <a:latin typeface="Abadi" panose="020B0604020104020204" pitchFamily="34" charset="0"/>
              </a:rPr>
              <a:t>25</a:t>
            </a:r>
            <a:r>
              <a:rPr lang="en-US" sz="3200" b="1" baseline="30000" dirty="0">
                <a:solidFill>
                  <a:schemeClr val="bg1"/>
                </a:solidFill>
                <a:latin typeface="Abadi" panose="020B0604020104020204" pitchFamily="34" charset="0"/>
              </a:rPr>
              <a:t>th</a:t>
            </a:r>
            <a:r>
              <a:rPr lang="en-US" sz="3200" b="1" dirty="0">
                <a:solidFill>
                  <a:schemeClr val="bg1"/>
                </a:solidFill>
                <a:latin typeface="Abadi" panose="020B0604020104020204" pitchFamily="34" charset="0"/>
              </a:rPr>
              <a:t> Navajo Nation Council</a:t>
            </a:r>
            <a:br>
              <a:rPr lang="en-US" sz="3200" b="1" dirty="0">
                <a:solidFill>
                  <a:schemeClr val="bg1"/>
                </a:solidFill>
                <a:latin typeface="Abadi" panose="020B0604020104020204" pitchFamily="34" charset="0"/>
              </a:rPr>
            </a:br>
            <a:r>
              <a:rPr lang="en-US" sz="2400" b="1" dirty="0">
                <a:solidFill>
                  <a:schemeClr val="bg1"/>
                </a:solidFill>
                <a:latin typeface="Abadi" panose="020B0604020104020204" pitchFamily="34" charset="0"/>
              </a:rPr>
              <a:t>August 13, 2026</a:t>
            </a:r>
            <a:endParaRPr lang="en-US" sz="2400" b="1" dirty="0">
              <a:solidFill>
                <a:schemeClr val="bg1"/>
              </a:solidFill>
              <a:latin typeface="Abadi" panose="020B0604020104020204" pitchFamily="34" charset="0"/>
              <a:cs typeface="Segoe UI" panose="020B0502040204020203" pitchFamily="34" charset="0"/>
            </a:endParaRPr>
          </a:p>
        </p:txBody>
      </p:sp>
      <p:pic>
        <p:nvPicPr>
          <p:cNvPr id="6" name="Picture 5" descr="Logo&#10;&#10;Description automatically generated">
            <a:extLst>
              <a:ext uri="{FF2B5EF4-FFF2-40B4-BE49-F238E27FC236}">
                <a16:creationId xmlns:a16="http://schemas.microsoft.com/office/drawing/2014/main" id="{DFE91CFD-9FEF-946A-ABCE-B50BECDE1C0D}"/>
              </a:ext>
            </a:extLst>
          </p:cNvPr>
          <p:cNvPicPr>
            <a:picLocks noChangeAspect="1"/>
          </p:cNvPicPr>
          <p:nvPr/>
        </p:nvPicPr>
        <p:blipFill>
          <a:blip r:embed="rId2" cstate="print">
            <a:extLst>
              <a:ext uri="{28A0092B-C50C-407E-A947-70E740481C1C}">
                <a14:useLocalDpi xmlns:a14="http://schemas.microsoft.com/office/drawing/2010/main" val="0"/>
              </a:ext>
            </a:extLst>
          </a:blip>
          <a:srcRect r="-10" b="407"/>
          <a:stretch>
            <a:fillRect/>
          </a:stretch>
        </p:blipFill>
        <p:spPr>
          <a:xfrm>
            <a:off x="7149405" y="976649"/>
            <a:ext cx="4353974" cy="4201841"/>
          </a:xfrm>
          <a:prstGeom prst="rect">
            <a:avLst/>
          </a:prstGeom>
        </p:spPr>
      </p:pic>
    </p:spTree>
    <p:extLst>
      <p:ext uri="{BB962C8B-B14F-4D97-AF65-F5344CB8AC3E}">
        <p14:creationId xmlns:p14="http://schemas.microsoft.com/office/powerpoint/2010/main" val="2941637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69491">
              <a:srgbClr val="002060"/>
            </a:gs>
            <a:gs pos="52672">
              <a:srgbClr val="002060"/>
            </a:gs>
            <a:gs pos="0">
              <a:srgbClr val="002060"/>
            </a:gs>
            <a:gs pos="79542">
              <a:srgbClr val="002060"/>
            </a:gs>
            <a:gs pos="64000">
              <a:srgbClr val="002060"/>
            </a:gs>
            <a:gs pos="91000">
              <a:schemeClr val="accent1">
                <a:lumMod val="45000"/>
                <a:lumOff val="55000"/>
              </a:schemeClr>
            </a:gs>
            <a:gs pos="100000">
              <a:schemeClr val="accent1">
                <a:lumMod val="30000"/>
                <a:lumOff val="70000"/>
              </a:schemeClr>
            </a:gs>
          </a:gsLst>
          <a:lin ang="0" scaled="1"/>
        </a:gradFill>
        <a:effectLst/>
      </p:bgPr>
    </p:bg>
    <p:spTree>
      <p:nvGrpSpPr>
        <p:cNvPr id="1" name=""/>
        <p:cNvGrpSpPr/>
        <p:nvPr/>
      </p:nvGrpSpPr>
      <p:grpSpPr>
        <a:xfrm>
          <a:off x="0" y="0"/>
          <a:ext cx="0" cy="0"/>
          <a:chOff x="0" y="0"/>
          <a:chExt cx="0" cy="0"/>
        </a:xfrm>
      </p:grpSpPr>
      <p:sp>
        <p:nvSpPr>
          <p:cNvPr id="8" name="object 8"/>
          <p:cNvSpPr txBox="1"/>
          <p:nvPr/>
        </p:nvSpPr>
        <p:spPr>
          <a:xfrm>
            <a:off x="520993" y="1217123"/>
            <a:ext cx="11432882" cy="1299715"/>
          </a:xfrm>
          <a:prstGeom prst="rect">
            <a:avLst/>
          </a:prstGeom>
        </p:spPr>
        <p:txBody>
          <a:bodyPr vert="horz" wrap="square" lIns="0" tIns="50165" rIns="0" bIns="0" rtlCol="0">
            <a:spAutoFit/>
          </a:bodyPr>
          <a:lstStyle/>
          <a:p>
            <a:pPr marL="241300" indent="-228600">
              <a:lnSpc>
                <a:spcPct val="100000"/>
              </a:lnSpc>
              <a:spcBef>
                <a:spcPts val="395"/>
              </a:spcBef>
              <a:buFont typeface="Arial"/>
              <a:buChar char="•"/>
              <a:tabLst>
                <a:tab pos="241300" algn="l"/>
              </a:tabLst>
            </a:pPr>
            <a:r>
              <a:rPr b="1" spc="70" dirty="0">
                <a:solidFill>
                  <a:schemeClr val="bg1"/>
                </a:solidFill>
                <a:latin typeface="Arial" panose="020B0604020202020204" pitchFamily="34" charset="0"/>
                <a:cs typeface="Arial" panose="020B0604020202020204" pitchFamily="34" charset="0"/>
              </a:rPr>
              <a:t>Rising</a:t>
            </a:r>
            <a:r>
              <a:rPr b="1" spc="-40" dirty="0">
                <a:solidFill>
                  <a:schemeClr val="bg1"/>
                </a:solidFill>
                <a:latin typeface="Arial" panose="020B0604020202020204" pitchFamily="34" charset="0"/>
                <a:cs typeface="Arial" panose="020B0604020202020204" pitchFamily="34" charset="0"/>
              </a:rPr>
              <a:t> </a:t>
            </a:r>
            <a:r>
              <a:rPr b="1" spc="145" dirty="0">
                <a:solidFill>
                  <a:schemeClr val="bg1"/>
                </a:solidFill>
                <a:latin typeface="Arial" panose="020B0604020202020204" pitchFamily="34" charset="0"/>
                <a:cs typeface="Arial" panose="020B0604020202020204" pitchFamily="34" charset="0"/>
              </a:rPr>
              <a:t>Costs</a:t>
            </a:r>
            <a:r>
              <a:rPr b="1" spc="-45" dirty="0">
                <a:solidFill>
                  <a:schemeClr val="bg1"/>
                </a:solidFill>
                <a:latin typeface="Arial" panose="020B0604020202020204" pitchFamily="34" charset="0"/>
                <a:cs typeface="Arial" panose="020B0604020202020204" pitchFamily="34" charset="0"/>
              </a:rPr>
              <a:t> </a:t>
            </a:r>
            <a:r>
              <a:rPr lang="en-US" b="1" spc="229" dirty="0">
                <a:solidFill>
                  <a:schemeClr val="bg1"/>
                </a:solidFill>
                <a:latin typeface="Arial" panose="020B0604020202020204" pitchFamily="34" charset="0"/>
                <a:cs typeface="Arial" panose="020B0604020202020204" pitchFamily="34" charset="0"/>
              </a:rPr>
              <a:t>&amp;</a:t>
            </a:r>
            <a:r>
              <a:rPr b="1" spc="20" dirty="0">
                <a:solidFill>
                  <a:schemeClr val="bg1"/>
                </a:solidFill>
                <a:latin typeface="Arial" panose="020B0604020202020204" pitchFamily="34" charset="0"/>
                <a:cs typeface="Arial" panose="020B0604020202020204" pitchFamily="34" charset="0"/>
              </a:rPr>
              <a:t> </a:t>
            </a:r>
            <a:r>
              <a:rPr b="1" dirty="0">
                <a:solidFill>
                  <a:schemeClr val="bg1"/>
                </a:solidFill>
                <a:latin typeface="Arial" panose="020B0604020202020204" pitchFamily="34" charset="0"/>
                <a:cs typeface="Arial" panose="020B0604020202020204" pitchFamily="34" charset="0"/>
              </a:rPr>
              <a:t>Aging</a:t>
            </a:r>
            <a:r>
              <a:rPr b="1" spc="-40" dirty="0">
                <a:solidFill>
                  <a:schemeClr val="bg1"/>
                </a:solidFill>
                <a:latin typeface="Arial" panose="020B0604020202020204" pitchFamily="34" charset="0"/>
                <a:cs typeface="Arial" panose="020B0604020202020204" pitchFamily="34" charset="0"/>
              </a:rPr>
              <a:t> </a:t>
            </a:r>
            <a:r>
              <a:rPr b="1" spc="-10" dirty="0">
                <a:solidFill>
                  <a:schemeClr val="bg1"/>
                </a:solidFill>
                <a:latin typeface="Arial" panose="020B0604020202020204" pitchFamily="34" charset="0"/>
                <a:cs typeface="Arial" panose="020B0604020202020204" pitchFamily="34" charset="0"/>
              </a:rPr>
              <a:t>Infrastructure</a:t>
            </a:r>
            <a:endParaRPr b="1" dirty="0">
              <a:solidFill>
                <a:schemeClr val="bg1"/>
              </a:solidFill>
              <a:latin typeface="Arial" panose="020B0604020202020204" pitchFamily="34" charset="0"/>
              <a:cs typeface="Arial" panose="020B0604020202020204" pitchFamily="34" charset="0"/>
            </a:endParaRPr>
          </a:p>
          <a:p>
            <a:pPr marL="241300" indent="-228600">
              <a:lnSpc>
                <a:spcPct val="100000"/>
              </a:lnSpc>
              <a:spcBef>
                <a:spcPts val="300"/>
              </a:spcBef>
              <a:buFont typeface="Arial"/>
              <a:buChar char="•"/>
              <a:tabLst>
                <a:tab pos="241300" algn="l"/>
              </a:tabLst>
            </a:pPr>
            <a:r>
              <a:rPr b="1" spc="85" dirty="0">
                <a:solidFill>
                  <a:schemeClr val="bg1"/>
                </a:solidFill>
                <a:latin typeface="Arial" panose="020B0604020202020204" pitchFamily="34" charset="0"/>
                <a:cs typeface="Arial" panose="020B0604020202020204" pitchFamily="34" charset="0"/>
              </a:rPr>
              <a:t>Expenses </a:t>
            </a:r>
            <a:r>
              <a:rPr b="1" spc="60" dirty="0">
                <a:solidFill>
                  <a:schemeClr val="bg1"/>
                </a:solidFill>
                <a:latin typeface="Arial" panose="020B0604020202020204" pitchFamily="34" charset="0"/>
                <a:cs typeface="Arial" panose="020B0604020202020204" pitchFamily="34" charset="0"/>
              </a:rPr>
              <a:t>increasing</a:t>
            </a:r>
            <a:r>
              <a:rPr b="1" dirty="0">
                <a:solidFill>
                  <a:schemeClr val="bg1"/>
                </a:solidFill>
                <a:latin typeface="Arial" panose="020B0604020202020204" pitchFamily="34" charset="0"/>
                <a:cs typeface="Arial" panose="020B0604020202020204" pitchFamily="34" charset="0"/>
              </a:rPr>
              <a:t> faster</a:t>
            </a:r>
            <a:r>
              <a:rPr b="1" spc="95" dirty="0">
                <a:solidFill>
                  <a:schemeClr val="bg1"/>
                </a:solidFill>
                <a:latin typeface="Arial" panose="020B0604020202020204" pitchFamily="34" charset="0"/>
                <a:cs typeface="Arial" panose="020B0604020202020204" pitchFamily="34" charset="0"/>
              </a:rPr>
              <a:t> </a:t>
            </a:r>
            <a:r>
              <a:rPr b="1" dirty="0">
                <a:solidFill>
                  <a:schemeClr val="bg1"/>
                </a:solidFill>
                <a:latin typeface="Arial" panose="020B0604020202020204" pitchFamily="34" charset="0"/>
                <a:cs typeface="Arial" panose="020B0604020202020204" pitchFamily="34" charset="0"/>
              </a:rPr>
              <a:t>than</a:t>
            </a:r>
            <a:r>
              <a:rPr b="1" spc="15" dirty="0">
                <a:solidFill>
                  <a:schemeClr val="bg1"/>
                </a:solidFill>
                <a:latin typeface="Arial" panose="020B0604020202020204" pitchFamily="34" charset="0"/>
                <a:cs typeface="Arial" panose="020B0604020202020204" pitchFamily="34" charset="0"/>
              </a:rPr>
              <a:t> </a:t>
            </a:r>
            <a:r>
              <a:rPr b="1" spc="-10" dirty="0">
                <a:solidFill>
                  <a:schemeClr val="bg1"/>
                </a:solidFill>
                <a:latin typeface="Arial" panose="020B0604020202020204" pitchFamily="34" charset="0"/>
                <a:cs typeface="Arial" panose="020B0604020202020204" pitchFamily="34" charset="0"/>
              </a:rPr>
              <a:t>revenue</a:t>
            </a:r>
            <a:endParaRPr b="1" dirty="0">
              <a:solidFill>
                <a:schemeClr val="bg1"/>
              </a:solidFill>
              <a:latin typeface="Arial" panose="020B0604020202020204" pitchFamily="34" charset="0"/>
              <a:cs typeface="Arial" panose="020B0604020202020204" pitchFamily="34" charset="0"/>
            </a:endParaRPr>
          </a:p>
          <a:p>
            <a:pPr marL="241300" indent="-228600">
              <a:lnSpc>
                <a:spcPct val="100000"/>
              </a:lnSpc>
              <a:spcBef>
                <a:spcPts val="380"/>
              </a:spcBef>
              <a:buFont typeface="Arial"/>
              <a:buChar char="•"/>
              <a:tabLst>
                <a:tab pos="241300" algn="l"/>
              </a:tabLst>
            </a:pPr>
            <a:r>
              <a:rPr b="1" spc="10" dirty="0">
                <a:solidFill>
                  <a:schemeClr val="bg1"/>
                </a:solidFill>
                <a:latin typeface="Arial" panose="020B0604020202020204" pitchFamily="34" charset="0"/>
                <a:cs typeface="Arial" panose="020B0604020202020204" pitchFamily="34" charset="0"/>
              </a:rPr>
              <a:t>Utilities</a:t>
            </a:r>
            <a:r>
              <a:rPr b="1" spc="5" dirty="0">
                <a:solidFill>
                  <a:schemeClr val="bg1"/>
                </a:solidFill>
                <a:latin typeface="Arial" panose="020B0604020202020204" pitchFamily="34" charset="0"/>
                <a:cs typeface="Arial" panose="020B0604020202020204" pitchFamily="34" charset="0"/>
              </a:rPr>
              <a:t> </a:t>
            </a:r>
            <a:r>
              <a:rPr b="1" spc="80" dirty="0">
                <a:solidFill>
                  <a:schemeClr val="bg1"/>
                </a:solidFill>
                <a:latin typeface="Arial" panose="020B0604020202020204" pitchFamily="34" charset="0"/>
                <a:cs typeface="Arial" panose="020B0604020202020204" pitchFamily="34" charset="0"/>
              </a:rPr>
              <a:t>become</a:t>
            </a:r>
            <a:r>
              <a:rPr b="1" spc="90" dirty="0">
                <a:solidFill>
                  <a:schemeClr val="bg1"/>
                </a:solidFill>
                <a:latin typeface="Arial" panose="020B0604020202020204" pitchFamily="34" charset="0"/>
                <a:cs typeface="Arial" panose="020B0604020202020204" pitchFamily="34" charset="0"/>
              </a:rPr>
              <a:t> </a:t>
            </a:r>
            <a:r>
              <a:rPr b="1" spc="70" dirty="0">
                <a:solidFill>
                  <a:schemeClr val="bg1"/>
                </a:solidFill>
                <a:latin typeface="Arial" panose="020B0604020202020204" pitchFamily="34" charset="0"/>
                <a:cs typeface="Arial" panose="020B0604020202020204" pitchFamily="34" charset="0"/>
              </a:rPr>
              <a:t>unsustainable</a:t>
            </a:r>
            <a:r>
              <a:rPr b="1" spc="-10" dirty="0">
                <a:solidFill>
                  <a:schemeClr val="bg1"/>
                </a:solidFill>
                <a:latin typeface="Arial" panose="020B0604020202020204" pitchFamily="34" charset="0"/>
                <a:cs typeface="Arial" panose="020B0604020202020204" pitchFamily="34" charset="0"/>
              </a:rPr>
              <a:t> </a:t>
            </a:r>
            <a:r>
              <a:rPr b="1" spc="10" dirty="0">
                <a:solidFill>
                  <a:schemeClr val="bg1"/>
                </a:solidFill>
                <a:latin typeface="Arial" panose="020B0604020202020204" pitchFamily="34" charset="0"/>
                <a:cs typeface="Arial" panose="020B0604020202020204" pitchFamily="34" charset="0"/>
              </a:rPr>
              <a:t>without</a:t>
            </a:r>
            <a:r>
              <a:rPr b="1" spc="35" dirty="0">
                <a:solidFill>
                  <a:schemeClr val="bg1"/>
                </a:solidFill>
                <a:latin typeface="Arial" panose="020B0604020202020204" pitchFamily="34" charset="0"/>
                <a:cs typeface="Arial" panose="020B0604020202020204" pitchFamily="34" charset="0"/>
              </a:rPr>
              <a:t> </a:t>
            </a:r>
            <a:r>
              <a:rPr b="1" spc="50" dirty="0">
                <a:solidFill>
                  <a:schemeClr val="bg1"/>
                </a:solidFill>
                <a:latin typeface="Arial" panose="020B0604020202020204" pitchFamily="34" charset="0"/>
                <a:cs typeface="Arial" panose="020B0604020202020204" pitchFamily="34" charset="0"/>
              </a:rPr>
              <a:t>action</a:t>
            </a:r>
            <a:endParaRPr lang="en-US" b="1" spc="50" dirty="0">
              <a:solidFill>
                <a:schemeClr val="bg1"/>
              </a:solidFill>
              <a:latin typeface="Arial" panose="020B0604020202020204" pitchFamily="34" charset="0"/>
              <a:cs typeface="Arial" panose="020B0604020202020204" pitchFamily="34" charset="0"/>
            </a:endParaRPr>
          </a:p>
          <a:p>
            <a:pPr marL="241300" indent="-228600">
              <a:lnSpc>
                <a:spcPct val="100000"/>
              </a:lnSpc>
              <a:spcBef>
                <a:spcPts val="380"/>
              </a:spcBef>
              <a:buFont typeface="Arial"/>
              <a:buChar char="•"/>
              <a:tabLst>
                <a:tab pos="241300" algn="l"/>
              </a:tabLst>
            </a:pPr>
            <a:r>
              <a:rPr lang="en-US" b="1" dirty="0">
                <a:solidFill>
                  <a:schemeClr val="bg1"/>
                </a:solidFill>
                <a:latin typeface="Arial" panose="020B0604020202020204" pitchFamily="34" charset="0"/>
                <a:cs typeface="Arial" panose="020B0604020202020204" pitchFamily="34" charset="0"/>
              </a:rPr>
              <a:t>Water and Wastewater rates have not been adjusted to cover increased costs during the last 6 years</a:t>
            </a:r>
            <a:endParaRPr b="1" dirty="0">
              <a:solidFill>
                <a:schemeClr val="bg1"/>
              </a:solidFill>
              <a:latin typeface="Arial" panose="020B0604020202020204" pitchFamily="34" charset="0"/>
              <a:cs typeface="Arial" panose="020B0604020202020204" pitchFamily="34" charset="0"/>
            </a:endParaRPr>
          </a:p>
        </p:txBody>
      </p:sp>
      <p:sp>
        <p:nvSpPr>
          <p:cNvPr id="5" name="object 5"/>
          <p:cNvSpPr txBox="1">
            <a:spLocks noGrp="1"/>
          </p:cNvSpPr>
          <p:nvPr>
            <p:ph type="title"/>
          </p:nvPr>
        </p:nvSpPr>
        <p:spPr>
          <a:xfrm>
            <a:off x="597193" y="268245"/>
            <a:ext cx="10515600" cy="693780"/>
          </a:xfrm>
          <a:prstGeom prst="rect">
            <a:avLst/>
          </a:prstGeom>
        </p:spPr>
        <p:txBody>
          <a:bodyPr vert="horz" wrap="square" lIns="0" tIns="16510" rIns="0" bIns="0" rtlCol="0">
            <a:spAutoFit/>
          </a:bodyPr>
          <a:lstStyle/>
          <a:p>
            <a:pPr marL="140335">
              <a:lnSpc>
                <a:spcPct val="100000"/>
              </a:lnSpc>
              <a:spcBef>
                <a:spcPts val="130"/>
              </a:spcBef>
            </a:pPr>
            <a:r>
              <a:rPr dirty="0">
                <a:solidFill>
                  <a:schemeClr val="bg1"/>
                </a:solidFill>
              </a:rPr>
              <a:t>Revenue</a:t>
            </a:r>
            <a:r>
              <a:rPr spc="-145" dirty="0">
                <a:solidFill>
                  <a:schemeClr val="bg1"/>
                </a:solidFill>
              </a:rPr>
              <a:t> </a:t>
            </a:r>
            <a:r>
              <a:rPr spc="50" dirty="0">
                <a:solidFill>
                  <a:schemeClr val="bg1"/>
                </a:solidFill>
              </a:rPr>
              <a:t>Gap</a:t>
            </a:r>
          </a:p>
        </p:txBody>
      </p:sp>
      <p:sp>
        <p:nvSpPr>
          <p:cNvPr id="14" name="TextBox 13">
            <a:extLst>
              <a:ext uri="{FF2B5EF4-FFF2-40B4-BE49-F238E27FC236}">
                <a16:creationId xmlns:a16="http://schemas.microsoft.com/office/drawing/2014/main" id="{318AABC9-D754-A31C-ACC5-0F402C471DE9}"/>
              </a:ext>
            </a:extLst>
          </p:cNvPr>
          <p:cNvSpPr txBox="1"/>
          <p:nvPr/>
        </p:nvSpPr>
        <p:spPr>
          <a:xfrm>
            <a:off x="413088" y="2516838"/>
            <a:ext cx="10252796" cy="369332"/>
          </a:xfrm>
          <a:prstGeom prst="rect">
            <a:avLst/>
          </a:prstGeom>
          <a:noFill/>
        </p:spPr>
        <p:txBody>
          <a:bodyPr wrap="square">
            <a:spAutoFit/>
          </a:bodyPr>
          <a:lstStyle/>
          <a:p>
            <a:pPr marL="241300" indent="-228600">
              <a:lnSpc>
                <a:spcPct val="100000"/>
              </a:lnSpc>
              <a:spcBef>
                <a:spcPts val="380"/>
              </a:spcBef>
              <a:buFont typeface="Arial"/>
              <a:buChar char="•"/>
              <a:tabLst>
                <a:tab pos="241300" algn="l"/>
              </a:tabLst>
            </a:pPr>
            <a:r>
              <a:rPr lang="en-US" sz="1800" b="1" dirty="0">
                <a:solidFill>
                  <a:schemeClr val="bg1"/>
                </a:solidFill>
                <a:latin typeface="Arial" panose="020B0604020202020204" pitchFamily="34" charset="0"/>
                <a:cs typeface="Arial" panose="020B0604020202020204" pitchFamily="34" charset="0"/>
              </a:rPr>
              <a:t>Water and Wastewater rates were last adjusted in 2020 </a:t>
            </a:r>
          </a:p>
        </p:txBody>
      </p:sp>
      <p:sp>
        <p:nvSpPr>
          <p:cNvPr id="15" name="Title 1">
            <a:extLst>
              <a:ext uri="{FF2B5EF4-FFF2-40B4-BE49-F238E27FC236}">
                <a16:creationId xmlns:a16="http://schemas.microsoft.com/office/drawing/2014/main" id="{98095D5A-5670-835A-7675-7B574AA36838}"/>
              </a:ext>
            </a:extLst>
          </p:cNvPr>
          <p:cNvSpPr txBox="1">
            <a:spLocks/>
          </p:cNvSpPr>
          <p:nvPr/>
        </p:nvSpPr>
        <p:spPr>
          <a:xfrm>
            <a:off x="200025" y="255983"/>
            <a:ext cx="11791950" cy="988496"/>
          </a:xfrm>
          <a:prstGeom prst="rect">
            <a:avLst/>
          </a:prstGeom>
          <a:gradFill>
            <a:gsLst>
              <a:gs pos="45000">
                <a:srgbClr val="002060"/>
              </a:gs>
              <a:gs pos="83000">
                <a:schemeClr val="accent1">
                  <a:lumMod val="45000"/>
                  <a:lumOff val="55000"/>
                </a:schemeClr>
              </a:gs>
              <a:gs pos="100000">
                <a:schemeClr val="accent1">
                  <a:lumMod val="30000"/>
                  <a:lumOff val="70000"/>
                </a:schemeClr>
              </a:gs>
            </a:gsLst>
            <a:lin ang="0" scaled="1"/>
          </a:gradFill>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Segoe UI" panose="020B0502040204020203" pitchFamily="34" charset="0"/>
              </a:rPr>
              <a:t>   </a:t>
            </a:r>
            <a:br>
              <a:rPr lang="en-US" sz="4000" b="1" dirty="0">
                <a:solidFill>
                  <a:schemeClr val="bg1"/>
                </a:solidFill>
                <a:latin typeface="Segoe UI" panose="020B0502040204020203" pitchFamily="34" charset="0"/>
              </a:rPr>
            </a:br>
            <a:r>
              <a:rPr lang="en-US" sz="4000" b="1" dirty="0">
                <a:solidFill>
                  <a:schemeClr val="bg1"/>
                </a:solidFill>
                <a:latin typeface="Segoe UI" panose="020B0502040204020203" pitchFamily="34" charset="0"/>
              </a:rPr>
              <a:t>    Revenue Gap – NTUA Water/Wastewater Operations</a:t>
            </a:r>
            <a:br>
              <a:rPr lang="en-US" sz="4000" dirty="0">
                <a:latin typeface="Segoe UI" panose="020B0502040204020203" pitchFamily="34" charset="0"/>
              </a:rPr>
            </a:br>
            <a:r>
              <a:rPr lang="en-US" sz="4000" dirty="0">
                <a:latin typeface="Segoe UI" panose="020B0502040204020203" pitchFamily="34" charset="0"/>
              </a:rPr>
              <a:t> </a:t>
            </a:r>
            <a:endParaRPr lang="en-US" sz="4000" dirty="0">
              <a:solidFill>
                <a:srgbClr val="FFFFFF"/>
              </a:solidFill>
            </a:endParaRPr>
          </a:p>
        </p:txBody>
      </p:sp>
      <p:pic>
        <p:nvPicPr>
          <p:cNvPr id="20" name="Picture 19">
            <a:extLst>
              <a:ext uri="{FF2B5EF4-FFF2-40B4-BE49-F238E27FC236}">
                <a16:creationId xmlns:a16="http://schemas.microsoft.com/office/drawing/2014/main" id="{6BF295DF-CD62-A005-0BC6-946FA49B1A0A}"/>
              </a:ext>
            </a:extLst>
          </p:cNvPr>
          <p:cNvPicPr>
            <a:picLocks noChangeAspect="1"/>
          </p:cNvPicPr>
          <p:nvPr/>
        </p:nvPicPr>
        <p:blipFill>
          <a:blip r:embed="rId3"/>
          <a:stretch>
            <a:fillRect/>
          </a:stretch>
        </p:blipFill>
        <p:spPr>
          <a:xfrm>
            <a:off x="205219" y="3063875"/>
            <a:ext cx="5890781" cy="3292475"/>
          </a:xfrm>
          <a:prstGeom prst="rect">
            <a:avLst/>
          </a:prstGeom>
        </p:spPr>
      </p:pic>
      <p:pic>
        <p:nvPicPr>
          <p:cNvPr id="22" name="Picture 21">
            <a:extLst>
              <a:ext uri="{FF2B5EF4-FFF2-40B4-BE49-F238E27FC236}">
                <a16:creationId xmlns:a16="http://schemas.microsoft.com/office/drawing/2014/main" id="{AFF2798E-95E4-8533-0FB2-B4D5AB569693}"/>
              </a:ext>
            </a:extLst>
          </p:cNvPr>
          <p:cNvPicPr>
            <a:picLocks noChangeAspect="1"/>
          </p:cNvPicPr>
          <p:nvPr/>
        </p:nvPicPr>
        <p:blipFill>
          <a:blip r:embed="rId4"/>
          <a:stretch>
            <a:fillRect/>
          </a:stretch>
        </p:blipFill>
        <p:spPr>
          <a:xfrm>
            <a:off x="6237434" y="3059328"/>
            <a:ext cx="5908440" cy="3292476"/>
          </a:xfrm>
          <a:prstGeom prst="rect">
            <a:avLst/>
          </a:prstGeom>
        </p:spPr>
      </p:pic>
      <p:sp>
        <p:nvSpPr>
          <p:cNvPr id="2" name="Slide Number Placeholder 1">
            <a:extLst>
              <a:ext uri="{FF2B5EF4-FFF2-40B4-BE49-F238E27FC236}">
                <a16:creationId xmlns:a16="http://schemas.microsoft.com/office/drawing/2014/main" id="{25005AFC-CF0B-8175-6834-8F4C6A6D2108}"/>
              </a:ext>
            </a:extLst>
          </p:cNvPr>
          <p:cNvSpPr>
            <a:spLocks noGrp="1"/>
          </p:cNvSpPr>
          <p:nvPr>
            <p:ph type="sldNum" sz="quarter" idx="12"/>
          </p:nvPr>
        </p:nvSpPr>
        <p:spPr/>
        <p:txBody>
          <a:bodyPr/>
          <a:lstStyle/>
          <a:p>
            <a:fld id="{6EC10364-A5BD-45C3-9A37-A64E0AFC0906}" type="slidenum">
              <a:rPr lang="en-US" smtClean="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02060"/>
            </a:gs>
            <a:gs pos="52000">
              <a:schemeClr val="accent1">
                <a:lumMod val="50000"/>
              </a:schemeClr>
            </a:gs>
            <a:gs pos="83000">
              <a:schemeClr val="accent1">
                <a:lumMod val="45000"/>
                <a:lumOff val="55000"/>
              </a:schemeClr>
            </a:gs>
            <a:gs pos="100000">
              <a:schemeClr val="accent1">
                <a:lumMod val="30000"/>
                <a:lumOff val="70000"/>
              </a:schemeClr>
            </a:gs>
          </a:gsLst>
          <a:lin ang="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E49E1F-C8C1-3D89-7637-DCD9145C18A0}"/>
              </a:ext>
            </a:extLst>
          </p:cNvPr>
          <p:cNvSpPr txBox="1"/>
          <p:nvPr/>
        </p:nvSpPr>
        <p:spPr>
          <a:xfrm>
            <a:off x="796435" y="304396"/>
            <a:ext cx="11188041" cy="2467342"/>
          </a:xfrm>
          <a:prstGeom prst="rect">
            <a:avLst/>
          </a:prstGeom>
          <a:noFill/>
        </p:spPr>
        <p:txBody>
          <a:bodyPr wrap="square">
            <a:spAutoFit/>
          </a:bodyPr>
          <a:lstStyle/>
          <a:p>
            <a:pPr marL="0" marR="0" algn="just">
              <a:lnSpc>
                <a:spcPct val="107000"/>
              </a:lnSpc>
              <a:spcAft>
                <a:spcPts val="800"/>
              </a:spcAft>
              <a:buNone/>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As a result of Rates not being adjusted to cover growing costs, </a:t>
            </a:r>
          </a:p>
          <a:p>
            <a:pPr marL="285750" marR="0" indent="-285750" algn="just">
              <a:lnSpc>
                <a:spcPct val="107000"/>
              </a:lnSpc>
              <a:spcAft>
                <a:spcPts val="800"/>
              </a:spcAft>
              <a:buFont typeface="Wingdings" panose="05000000000000000000" pitchFamily="2" charset="2"/>
              <a:buChar char="Ø"/>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water operations expenses exceeded revenues by</a:t>
            </a:r>
            <a:r>
              <a:rPr lang="en-US" sz="2000" b="1" kern="0" dirty="0">
                <a:solidFill>
                  <a:schemeClr val="bg1"/>
                </a:solidFill>
                <a:latin typeface="+mj-lt"/>
                <a:ea typeface="Times New Roman" panose="02020603050405020304" pitchFamily="18" charset="0"/>
                <a:cs typeface="Times New Roman" panose="02020603050405020304" pitchFamily="18" charset="0"/>
              </a:rPr>
              <a:t> </a:t>
            </a:r>
            <a:r>
              <a:rPr lang="en-US" sz="2000" b="1" kern="0" dirty="0">
                <a:solidFill>
                  <a:schemeClr val="bg1"/>
                </a:solidFill>
                <a:effectLst/>
                <a:latin typeface="+mj-lt"/>
                <a:ea typeface="Times New Roman" panose="02020603050405020304" pitchFamily="18" charset="0"/>
                <a:cs typeface="Times New Roman" panose="02020603050405020304" pitchFamily="18" charset="0"/>
              </a:rPr>
              <a:t>$6,649,550 in 2025</a:t>
            </a:r>
          </a:p>
          <a:p>
            <a:pPr marL="285750" marR="0" indent="-285750" algn="just">
              <a:lnSpc>
                <a:spcPct val="107000"/>
              </a:lnSpc>
              <a:spcAft>
                <a:spcPts val="800"/>
              </a:spcAft>
              <a:buFont typeface="Wingdings" panose="05000000000000000000" pitchFamily="2" charset="2"/>
              <a:buChar char="Ø"/>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wastewater operations expenses exceeded revenues by $2,057,948 in 2025</a:t>
            </a:r>
          </a:p>
          <a:p>
            <a:pPr marL="0" marR="0" algn="just">
              <a:lnSpc>
                <a:spcPct val="107000"/>
              </a:lnSpc>
              <a:spcAft>
                <a:spcPts val="800"/>
              </a:spcAft>
              <a:buNone/>
            </a:pPr>
            <a:endParaRPr lang="en-US" sz="2000" b="1" kern="0" dirty="0">
              <a:solidFill>
                <a:schemeClr val="bg1"/>
              </a:solidFill>
              <a:effectLst/>
              <a:latin typeface="+mj-lt"/>
              <a:ea typeface="Times New Roman" panose="02020603050405020304" pitchFamily="18" charset="0"/>
              <a:cs typeface="Times New Roman" panose="02020603050405020304" pitchFamily="18" charset="0"/>
            </a:endParaRPr>
          </a:p>
          <a:p>
            <a:pPr algn="just">
              <a:lnSpc>
                <a:spcPct val="107000"/>
              </a:lnSpc>
              <a:spcAft>
                <a:spcPts val="800"/>
              </a:spcAft>
            </a:pPr>
            <a:r>
              <a:rPr lang="en-US" sz="2000" b="1" kern="0" dirty="0">
                <a:solidFill>
                  <a:schemeClr val="bg1"/>
                </a:solidFill>
                <a:latin typeface="+mj-lt"/>
                <a:ea typeface="Times New Roman" panose="02020603050405020304" pitchFamily="18" charset="0"/>
                <a:cs typeface="Times New Roman" panose="02020603050405020304" pitchFamily="18" charset="0"/>
              </a:rPr>
              <a:t>On June 17, 2026, the NTUA Management Board approved rate increases in four phases over a three-year period to </a:t>
            </a:r>
            <a:r>
              <a:rPr lang="en-US" sz="2000" b="1" kern="0" dirty="0">
                <a:solidFill>
                  <a:schemeClr val="bg1"/>
                </a:solidFill>
                <a:effectLst/>
                <a:latin typeface="+mj-lt"/>
                <a:ea typeface="Times New Roman" panose="02020603050405020304" pitchFamily="18" charset="0"/>
                <a:cs typeface="Times New Roman" panose="02020603050405020304" pitchFamily="18" charset="0"/>
              </a:rPr>
              <a:t>produce revenues to cover the rising costs of providing water and wastewater service</a:t>
            </a:r>
            <a:r>
              <a:rPr lang="en-US" sz="2000" b="1" kern="0" dirty="0">
                <a:solidFill>
                  <a:schemeClr val="bg1"/>
                </a:solidFill>
                <a:latin typeface="+mj-lt"/>
                <a:ea typeface="Times New Roman" panose="02020603050405020304" pitchFamily="18" charset="0"/>
                <a:cs typeface="Times New Roman" panose="02020603050405020304" pitchFamily="18" charset="0"/>
              </a:rPr>
              <a:t>s</a:t>
            </a:r>
            <a:endParaRPr lang="en-US" sz="2000" b="1" kern="100" dirty="0">
              <a:solidFill>
                <a:schemeClr val="bg1"/>
              </a:solidFill>
              <a:effectLst/>
              <a:latin typeface="+mj-lt"/>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6CA1DBD-CFBA-B493-3B69-C9EEB7829F92}"/>
              </a:ext>
            </a:extLst>
          </p:cNvPr>
          <p:cNvPicPr>
            <a:picLocks noChangeAspect="1"/>
          </p:cNvPicPr>
          <p:nvPr/>
        </p:nvPicPr>
        <p:blipFill>
          <a:blip r:embed="rId2"/>
          <a:stretch>
            <a:fillRect/>
          </a:stretch>
        </p:blipFill>
        <p:spPr>
          <a:xfrm>
            <a:off x="815486" y="3052410"/>
            <a:ext cx="10538314" cy="3023267"/>
          </a:xfrm>
          <a:prstGeom prst="rect">
            <a:avLst/>
          </a:prstGeom>
        </p:spPr>
      </p:pic>
      <p:sp>
        <p:nvSpPr>
          <p:cNvPr id="5" name="Slide Number Placeholder 4">
            <a:extLst>
              <a:ext uri="{FF2B5EF4-FFF2-40B4-BE49-F238E27FC236}">
                <a16:creationId xmlns:a16="http://schemas.microsoft.com/office/drawing/2014/main" id="{7FEE4311-ACE0-875E-CB51-E22B5E26B751}"/>
              </a:ext>
            </a:extLst>
          </p:cNvPr>
          <p:cNvSpPr>
            <a:spLocks noGrp="1"/>
          </p:cNvSpPr>
          <p:nvPr>
            <p:ph type="sldNum" sz="quarter" idx="12"/>
          </p:nvPr>
        </p:nvSpPr>
        <p:spPr/>
        <p:txBody>
          <a:bodyPr/>
          <a:lstStyle/>
          <a:p>
            <a:fld id="{6EC10364-A5BD-45C3-9A37-A64E0AFC0906}" type="slidenum">
              <a:rPr lang="en-US" smtClean="0"/>
              <a:t>11</a:t>
            </a:fld>
            <a:endParaRPr lang="en-US"/>
          </a:p>
        </p:txBody>
      </p:sp>
    </p:spTree>
    <p:extLst>
      <p:ext uri="{BB962C8B-B14F-4D97-AF65-F5344CB8AC3E}">
        <p14:creationId xmlns:p14="http://schemas.microsoft.com/office/powerpoint/2010/main" val="3961082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61568">
              <a:srgbClr val="002060"/>
            </a:gs>
            <a:gs pos="76385">
              <a:srgbClr val="002060"/>
            </a:gs>
            <a:gs pos="0">
              <a:srgbClr val="002060"/>
            </a:gs>
            <a:gs pos="7400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a:extLst>
            <a:ext uri="{FF2B5EF4-FFF2-40B4-BE49-F238E27FC236}">
              <a16:creationId xmlns:a16="http://schemas.microsoft.com/office/drawing/2014/main" id="{871BFD3B-351E-6B51-FC0B-81490EB393F6}"/>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BC925C8-05EF-A814-0ED1-B45C5FB4BF53}"/>
              </a:ext>
            </a:extLst>
          </p:cNvPr>
          <p:cNvGraphicFramePr>
            <a:graphicFrameLocks noGrp="1"/>
          </p:cNvGraphicFramePr>
          <p:nvPr>
            <p:extLst>
              <p:ext uri="{D42A27DB-BD31-4B8C-83A1-F6EECF244321}">
                <p14:modId xmlns:p14="http://schemas.microsoft.com/office/powerpoint/2010/main" val="2592146653"/>
              </p:ext>
            </p:extLst>
          </p:nvPr>
        </p:nvGraphicFramePr>
        <p:xfrm>
          <a:off x="573206" y="2065689"/>
          <a:ext cx="11157240" cy="4017398"/>
        </p:xfrm>
        <a:graphic>
          <a:graphicData uri="http://schemas.openxmlformats.org/drawingml/2006/table">
            <a:tbl>
              <a:tblPr firstRow="1" firstCol="1" bandRow="1">
                <a:tableStyleId>{5C22544A-7EE6-4342-B048-85BDC9FD1C3A}</a:tableStyleId>
              </a:tblPr>
              <a:tblGrid>
                <a:gridCol w="3675395">
                  <a:extLst>
                    <a:ext uri="{9D8B030D-6E8A-4147-A177-3AD203B41FA5}">
                      <a16:colId xmlns:a16="http://schemas.microsoft.com/office/drawing/2014/main" val="2160588957"/>
                    </a:ext>
                  </a:extLst>
                </a:gridCol>
                <a:gridCol w="1479925">
                  <a:extLst>
                    <a:ext uri="{9D8B030D-6E8A-4147-A177-3AD203B41FA5}">
                      <a16:colId xmlns:a16="http://schemas.microsoft.com/office/drawing/2014/main" val="1226166173"/>
                    </a:ext>
                  </a:extLst>
                </a:gridCol>
                <a:gridCol w="1387147">
                  <a:extLst>
                    <a:ext uri="{9D8B030D-6E8A-4147-A177-3AD203B41FA5}">
                      <a16:colId xmlns:a16="http://schemas.microsoft.com/office/drawing/2014/main" val="3316854750"/>
                    </a:ext>
                  </a:extLst>
                </a:gridCol>
                <a:gridCol w="1456378">
                  <a:extLst>
                    <a:ext uri="{9D8B030D-6E8A-4147-A177-3AD203B41FA5}">
                      <a16:colId xmlns:a16="http://schemas.microsoft.com/office/drawing/2014/main" val="4139093631"/>
                    </a:ext>
                  </a:extLst>
                </a:gridCol>
                <a:gridCol w="1512475">
                  <a:extLst>
                    <a:ext uri="{9D8B030D-6E8A-4147-A177-3AD203B41FA5}">
                      <a16:colId xmlns:a16="http://schemas.microsoft.com/office/drawing/2014/main" val="477246346"/>
                    </a:ext>
                  </a:extLst>
                </a:gridCol>
                <a:gridCol w="1645920">
                  <a:extLst>
                    <a:ext uri="{9D8B030D-6E8A-4147-A177-3AD203B41FA5}">
                      <a16:colId xmlns:a16="http://schemas.microsoft.com/office/drawing/2014/main" val="2526149236"/>
                    </a:ext>
                  </a:extLst>
                </a:gridCol>
              </a:tblGrid>
              <a:tr h="494002">
                <a:tc gridSpan="6">
                  <a:txBody>
                    <a:bodyPr/>
                    <a:lstStyle/>
                    <a:p>
                      <a:pPr marL="0" marR="0" algn="ctr">
                        <a:lnSpc>
                          <a:spcPct val="107000"/>
                        </a:lnSpc>
                        <a:spcAft>
                          <a:spcPts val="600"/>
                        </a:spcAft>
                        <a:buNone/>
                      </a:pPr>
                      <a:r>
                        <a:rPr lang="en-US" sz="2200" b="1" kern="0" dirty="0">
                          <a:solidFill>
                            <a:schemeClr val="tx1"/>
                          </a:solidFill>
                          <a:effectLst/>
                        </a:rPr>
                        <a:t>Standard Water Rate Average Customer Monthly Cost  </a:t>
                      </a:r>
                    </a:p>
                    <a:p>
                      <a:pPr marL="0" marR="0" algn="ctr">
                        <a:lnSpc>
                          <a:spcPct val="107000"/>
                        </a:lnSpc>
                        <a:spcAft>
                          <a:spcPts val="600"/>
                        </a:spcAft>
                        <a:buNone/>
                      </a:pPr>
                      <a:r>
                        <a:rPr lang="en-US" sz="2200" b="1" kern="0" dirty="0">
                          <a:solidFill>
                            <a:schemeClr val="tx1"/>
                          </a:solidFill>
                          <a:effectLst/>
                        </a:rPr>
                        <a:t>(Including Navajo Nation 6% Sales Tax)</a:t>
                      </a:r>
                    </a:p>
                    <a:p>
                      <a:pPr marL="0" marR="0" algn="ctr">
                        <a:lnSpc>
                          <a:spcPct val="107000"/>
                        </a:lnSpc>
                        <a:spcAft>
                          <a:spcPts val="800"/>
                        </a:spcAft>
                        <a:buNone/>
                      </a:pPr>
                      <a:r>
                        <a:rPr lang="en-US" sz="2200" b="1" kern="0" dirty="0">
                          <a:solidFill>
                            <a:schemeClr val="tx1"/>
                          </a:solidFill>
                          <a:effectLst/>
                        </a:rPr>
                        <a:t>*Effective September 2026</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72508735"/>
                  </a:ext>
                </a:extLst>
              </a:tr>
              <a:tr h="630560">
                <a:tc>
                  <a:txBody>
                    <a:bodyPr/>
                    <a:lstStyle/>
                    <a:p>
                      <a:pPr marL="0" marR="0">
                        <a:lnSpc>
                          <a:spcPct val="107000"/>
                        </a:lnSpc>
                        <a:spcAft>
                          <a:spcPts val="800"/>
                        </a:spcAft>
                        <a:buNone/>
                      </a:pPr>
                      <a:r>
                        <a:rPr lang="en-US" sz="2200" b="1" kern="0" dirty="0">
                          <a:solidFill>
                            <a:schemeClr val="tx1"/>
                          </a:solidFill>
                          <a:effectLst/>
                        </a:rPr>
                        <a:t>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rgbClr val="FF0000"/>
                          </a:solidFill>
                          <a:effectLst/>
                        </a:rPr>
                        <a:t>2025</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2026*</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gn="ctr">
                        <a:lnSpc>
                          <a:spcPct val="107000"/>
                        </a:lnSpc>
                        <a:spcAft>
                          <a:spcPts val="800"/>
                        </a:spcAft>
                        <a:buNone/>
                      </a:pPr>
                      <a:r>
                        <a:rPr lang="en-US" sz="2200" b="1" kern="0">
                          <a:solidFill>
                            <a:schemeClr val="tx1"/>
                          </a:solidFill>
                          <a:effectLst/>
                        </a:rPr>
                        <a:t>2027</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a:solidFill>
                            <a:schemeClr val="tx1"/>
                          </a:solidFill>
                          <a:effectLst/>
                        </a:rPr>
                        <a:t>2028</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2029</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2071698"/>
                  </a:ext>
                </a:extLst>
              </a:tr>
              <a:tr h="699106">
                <a:tc>
                  <a:txBody>
                    <a:bodyPr/>
                    <a:lstStyle/>
                    <a:p>
                      <a:pPr marL="0" marR="0">
                        <a:lnSpc>
                          <a:spcPct val="107000"/>
                        </a:lnSpc>
                        <a:spcAft>
                          <a:spcPts val="800"/>
                        </a:spcAft>
                        <a:buNone/>
                      </a:pPr>
                      <a:r>
                        <a:rPr lang="en-US" sz="2200" b="1" kern="0" dirty="0">
                          <a:solidFill>
                            <a:schemeClr val="tx1"/>
                          </a:solidFill>
                          <a:effectLst/>
                        </a:rPr>
                        <a:t>Avg Monthly Bill</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35.37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40.68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a:solidFill>
                            <a:schemeClr val="tx1"/>
                          </a:solidFill>
                          <a:effectLst/>
                        </a:rPr>
                        <a:t> $    44.75 </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a:solidFill>
                            <a:schemeClr val="tx1"/>
                          </a:solidFill>
                          <a:effectLst/>
                        </a:rPr>
                        <a:t> $    49.22 </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 $    54.14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09479"/>
                  </a:ext>
                </a:extLst>
              </a:tr>
              <a:tr h="687963">
                <a:tc>
                  <a:txBody>
                    <a:bodyPr/>
                    <a:lstStyle/>
                    <a:p>
                      <a:pPr marL="0" marR="0">
                        <a:lnSpc>
                          <a:spcPct val="107000"/>
                        </a:lnSpc>
                        <a:spcAft>
                          <a:spcPts val="800"/>
                        </a:spcAft>
                        <a:buNone/>
                      </a:pPr>
                      <a:r>
                        <a:rPr lang="en-US" sz="2200" b="1" kern="0" dirty="0">
                          <a:solidFill>
                            <a:schemeClr val="tx1"/>
                          </a:solidFill>
                          <a:effectLst/>
                        </a:rPr>
                        <a:t>Increase From Prior Year</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5.31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4.07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4.47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4.92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3773935"/>
                  </a:ext>
                </a:extLst>
              </a:tr>
              <a:tr h="783299">
                <a:tc>
                  <a:txBody>
                    <a:bodyPr/>
                    <a:lstStyle/>
                    <a:p>
                      <a:pPr marL="0" marR="0">
                        <a:lnSpc>
                          <a:spcPct val="100000"/>
                        </a:lnSpc>
                        <a:spcAft>
                          <a:spcPts val="0"/>
                        </a:spcAft>
                        <a:buNone/>
                      </a:pPr>
                      <a:r>
                        <a:rPr lang="en-US" sz="2200" b="1" kern="0" dirty="0">
                          <a:solidFill>
                            <a:schemeClr val="tx1"/>
                          </a:solidFill>
                          <a:effectLst/>
                        </a:rPr>
                        <a:t>Cost Per Day for </a:t>
                      </a:r>
                    </a:p>
                    <a:p>
                      <a:pPr marL="0" marR="0">
                        <a:lnSpc>
                          <a:spcPct val="100000"/>
                        </a:lnSpc>
                        <a:spcAft>
                          <a:spcPts val="0"/>
                        </a:spcAft>
                        <a:buNone/>
                      </a:pPr>
                      <a:r>
                        <a:rPr lang="en-US" sz="2200" b="1" kern="0" dirty="0">
                          <a:solidFill>
                            <a:schemeClr val="tx1"/>
                          </a:solidFill>
                          <a:effectLst/>
                        </a:rPr>
                        <a:t>133 gallons</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1.18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1.36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1.49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1.64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1.80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240649"/>
                  </a:ext>
                </a:extLst>
              </a:tr>
            </a:tbl>
          </a:graphicData>
        </a:graphic>
      </p:graphicFrame>
      <p:sp>
        <p:nvSpPr>
          <p:cNvPr id="6" name="TextBox 5">
            <a:extLst>
              <a:ext uri="{FF2B5EF4-FFF2-40B4-BE49-F238E27FC236}">
                <a16:creationId xmlns:a16="http://schemas.microsoft.com/office/drawing/2014/main" id="{A3EE265D-AEA8-7B7A-F6F8-327E6515EE87}"/>
              </a:ext>
            </a:extLst>
          </p:cNvPr>
          <p:cNvSpPr txBox="1"/>
          <p:nvPr/>
        </p:nvSpPr>
        <p:spPr>
          <a:xfrm>
            <a:off x="298580" y="294702"/>
            <a:ext cx="11737910" cy="1384995"/>
          </a:xfrm>
          <a:prstGeom prst="rect">
            <a:avLst/>
          </a:prstGeom>
          <a:gradFill>
            <a:gsLst>
              <a:gs pos="70852">
                <a:srgbClr val="002060"/>
              </a:gs>
              <a:gs pos="54922">
                <a:srgbClr val="002060"/>
              </a:gs>
              <a:gs pos="35224">
                <a:srgbClr val="002060"/>
              </a:gs>
              <a:gs pos="0">
                <a:srgbClr val="002060"/>
              </a:gs>
              <a:gs pos="82000">
                <a:schemeClr val="accent1">
                  <a:lumMod val="45000"/>
                  <a:lumOff val="55000"/>
                </a:schemeClr>
              </a:gs>
              <a:gs pos="83000">
                <a:schemeClr val="accent1">
                  <a:lumMod val="45000"/>
                  <a:lumOff val="55000"/>
                </a:schemeClr>
              </a:gs>
              <a:gs pos="100000">
                <a:schemeClr val="accent1">
                  <a:lumMod val="30000"/>
                  <a:lumOff val="70000"/>
                </a:schemeClr>
              </a:gs>
            </a:gsLst>
            <a:lin ang="0" scaled="1"/>
          </a:gradFill>
        </p:spPr>
        <p:txBody>
          <a:bodyPr wrap="square">
            <a:spAutoFit/>
          </a:bodyPr>
          <a:lstStyle/>
          <a:p>
            <a:pPr algn="ctr"/>
            <a:r>
              <a:rPr lang="en-US" sz="2800" b="1" kern="0" dirty="0">
                <a:solidFill>
                  <a:schemeClr val="bg1"/>
                </a:solidFill>
                <a:effectLst/>
                <a:latin typeface="+mj-lt"/>
                <a:ea typeface="Times New Roman" panose="02020603050405020304" pitchFamily="18" charset="0"/>
              </a:rPr>
              <a:t>The average residential water customer on the NTUA system uses approximately 4,123 gallons per month</a:t>
            </a:r>
            <a:r>
              <a:rPr lang="en-US" sz="2800" b="1" kern="0" dirty="0">
                <a:solidFill>
                  <a:schemeClr val="bg1"/>
                </a:solidFill>
                <a:latin typeface="+mj-lt"/>
                <a:ea typeface="Times New Roman" panose="02020603050405020304" pitchFamily="18" charset="0"/>
              </a:rPr>
              <a:t> – </a:t>
            </a:r>
          </a:p>
          <a:p>
            <a:pPr algn="ctr"/>
            <a:r>
              <a:rPr lang="en-US" sz="2800" b="1" kern="0" dirty="0">
                <a:solidFill>
                  <a:schemeClr val="bg1"/>
                </a:solidFill>
                <a:effectLst/>
                <a:latin typeface="+mj-lt"/>
                <a:ea typeface="Times New Roman" panose="02020603050405020304" pitchFamily="18" charset="0"/>
              </a:rPr>
              <a:t>about 133 gallons of Water each day</a:t>
            </a:r>
            <a:endParaRPr lang="en-US" sz="2800" b="1" dirty="0">
              <a:solidFill>
                <a:schemeClr val="bg1"/>
              </a:solidFill>
              <a:latin typeface="+mj-lt"/>
            </a:endParaRPr>
          </a:p>
        </p:txBody>
      </p:sp>
      <p:sp>
        <p:nvSpPr>
          <p:cNvPr id="3" name="Slide Number Placeholder 2">
            <a:extLst>
              <a:ext uri="{FF2B5EF4-FFF2-40B4-BE49-F238E27FC236}">
                <a16:creationId xmlns:a16="http://schemas.microsoft.com/office/drawing/2014/main" id="{F24E5FC8-4FF4-7975-3E8C-CC668D731339}"/>
              </a:ext>
            </a:extLst>
          </p:cNvPr>
          <p:cNvSpPr>
            <a:spLocks noGrp="1"/>
          </p:cNvSpPr>
          <p:nvPr>
            <p:ph type="sldNum" sz="quarter" idx="12"/>
          </p:nvPr>
        </p:nvSpPr>
        <p:spPr/>
        <p:txBody>
          <a:bodyPr/>
          <a:lstStyle/>
          <a:p>
            <a:fld id="{6EC10364-A5BD-45C3-9A37-A64E0AFC0906}" type="slidenum">
              <a:rPr lang="en-US" smtClean="0"/>
              <a:t>12</a:t>
            </a:fld>
            <a:endParaRPr lang="en-US"/>
          </a:p>
        </p:txBody>
      </p:sp>
    </p:spTree>
    <p:extLst>
      <p:ext uri="{BB962C8B-B14F-4D97-AF65-F5344CB8AC3E}">
        <p14:creationId xmlns:p14="http://schemas.microsoft.com/office/powerpoint/2010/main" val="3946083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57498">
              <a:srgbClr val="002060"/>
            </a:gs>
            <a:gs pos="0">
              <a:srgbClr val="002060"/>
            </a:gs>
            <a:gs pos="7400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CD2DA25-CBBB-2ECC-1D0A-02EC86B619C2}"/>
              </a:ext>
            </a:extLst>
          </p:cNvPr>
          <p:cNvGraphicFramePr>
            <a:graphicFrameLocks noGrp="1"/>
          </p:cNvGraphicFramePr>
          <p:nvPr>
            <p:extLst>
              <p:ext uri="{D42A27DB-BD31-4B8C-83A1-F6EECF244321}">
                <p14:modId xmlns:p14="http://schemas.microsoft.com/office/powerpoint/2010/main" val="2418567616"/>
              </p:ext>
            </p:extLst>
          </p:nvPr>
        </p:nvGraphicFramePr>
        <p:xfrm>
          <a:off x="673082" y="429208"/>
          <a:ext cx="10845835" cy="5389461"/>
        </p:xfrm>
        <a:graphic>
          <a:graphicData uri="http://schemas.openxmlformats.org/drawingml/2006/table">
            <a:tbl>
              <a:tblPr firstRow="1" firstCol="1" bandRow="1">
                <a:tableStyleId>{5C22544A-7EE6-4342-B048-85BDC9FD1C3A}</a:tableStyleId>
              </a:tblPr>
              <a:tblGrid>
                <a:gridCol w="2808874">
                  <a:extLst>
                    <a:ext uri="{9D8B030D-6E8A-4147-A177-3AD203B41FA5}">
                      <a16:colId xmlns:a16="http://schemas.microsoft.com/office/drawing/2014/main" val="1595382845"/>
                    </a:ext>
                  </a:extLst>
                </a:gridCol>
                <a:gridCol w="1632857">
                  <a:extLst>
                    <a:ext uri="{9D8B030D-6E8A-4147-A177-3AD203B41FA5}">
                      <a16:colId xmlns:a16="http://schemas.microsoft.com/office/drawing/2014/main" val="4277751459"/>
                    </a:ext>
                  </a:extLst>
                </a:gridCol>
                <a:gridCol w="1685109">
                  <a:extLst>
                    <a:ext uri="{9D8B030D-6E8A-4147-A177-3AD203B41FA5}">
                      <a16:colId xmlns:a16="http://schemas.microsoft.com/office/drawing/2014/main" val="3215233550"/>
                    </a:ext>
                  </a:extLst>
                </a:gridCol>
                <a:gridCol w="1589555">
                  <a:extLst>
                    <a:ext uri="{9D8B030D-6E8A-4147-A177-3AD203B41FA5}">
                      <a16:colId xmlns:a16="http://schemas.microsoft.com/office/drawing/2014/main" val="4096023577"/>
                    </a:ext>
                  </a:extLst>
                </a:gridCol>
                <a:gridCol w="1405115">
                  <a:extLst>
                    <a:ext uri="{9D8B030D-6E8A-4147-A177-3AD203B41FA5}">
                      <a16:colId xmlns:a16="http://schemas.microsoft.com/office/drawing/2014/main" val="1092165348"/>
                    </a:ext>
                  </a:extLst>
                </a:gridCol>
                <a:gridCol w="1724325">
                  <a:extLst>
                    <a:ext uri="{9D8B030D-6E8A-4147-A177-3AD203B41FA5}">
                      <a16:colId xmlns:a16="http://schemas.microsoft.com/office/drawing/2014/main" val="474100809"/>
                    </a:ext>
                  </a:extLst>
                </a:gridCol>
              </a:tblGrid>
              <a:tr h="2416727">
                <a:tc gridSpan="6">
                  <a:txBody>
                    <a:bodyPr/>
                    <a:lstStyle/>
                    <a:p>
                      <a:pPr marL="0" marR="0" algn="ctr">
                        <a:lnSpc>
                          <a:spcPct val="107000"/>
                        </a:lnSpc>
                        <a:spcAft>
                          <a:spcPts val="800"/>
                        </a:spcAft>
                        <a:buNone/>
                      </a:pPr>
                      <a:r>
                        <a:rPr lang="en-US" sz="2800" kern="0" dirty="0">
                          <a:solidFill>
                            <a:schemeClr val="tx1"/>
                          </a:solidFill>
                          <a:effectLst/>
                        </a:rPr>
                        <a:t>Lifeline/Senior Discounted Water Rate Average Customer</a:t>
                      </a:r>
                    </a:p>
                    <a:p>
                      <a:pPr algn="ctr"/>
                      <a:r>
                        <a:rPr lang="en-US" sz="2800" b="1" kern="0" dirty="0">
                          <a:solidFill>
                            <a:schemeClr val="tx1"/>
                          </a:solidFill>
                          <a:effectLst/>
                          <a:latin typeface="+mn-lt"/>
                          <a:ea typeface="Times New Roman" panose="02020603050405020304" pitchFamily="18" charset="0"/>
                          <a:cs typeface="+mn-cs"/>
                        </a:rPr>
                        <a:t>Monthly Cost using approximately 4,123 gallons per month</a:t>
                      </a:r>
                      <a:r>
                        <a:rPr lang="en-US" sz="2800" b="1" kern="0" dirty="0">
                          <a:solidFill>
                            <a:schemeClr val="tx1"/>
                          </a:solidFill>
                          <a:latin typeface="+mn-lt"/>
                          <a:ea typeface="Times New Roman" panose="02020603050405020304" pitchFamily="18" charset="0"/>
                          <a:cs typeface="+mn-cs"/>
                        </a:rPr>
                        <a:t> – </a:t>
                      </a:r>
                    </a:p>
                    <a:p>
                      <a:pPr algn="ctr"/>
                      <a:r>
                        <a:rPr lang="en-US" sz="2800" b="1" kern="0" dirty="0">
                          <a:solidFill>
                            <a:schemeClr val="tx1"/>
                          </a:solidFill>
                          <a:effectLst/>
                          <a:latin typeface="+mn-lt"/>
                          <a:ea typeface="Times New Roman" panose="02020603050405020304" pitchFamily="18" charset="0"/>
                          <a:cs typeface="+mn-cs"/>
                        </a:rPr>
                        <a:t>about 133 gallons of Water each day</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200" b="1" i="0" u="none" strike="noStrike" kern="0" cap="none" spc="0" normalizeH="0" baseline="0" noProof="0" dirty="0">
                          <a:ln>
                            <a:noFill/>
                          </a:ln>
                          <a:solidFill>
                            <a:prstClr val="black"/>
                          </a:solidFill>
                          <a:effectLst/>
                          <a:uLnTx/>
                          <a:uFillTx/>
                          <a:latin typeface="+mn-lt"/>
                          <a:ea typeface="+mn-ea"/>
                          <a:cs typeface="+mn-cs"/>
                        </a:rPr>
                        <a:t>(Including Navajo Nation 6% Sales Tax)</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200" b="1" i="0" u="none" strike="noStrike" kern="0" cap="none" spc="0" normalizeH="0" baseline="0" noProof="0" dirty="0">
                          <a:ln>
                            <a:noFill/>
                          </a:ln>
                          <a:solidFill>
                            <a:prstClr val="black"/>
                          </a:solidFill>
                          <a:effectLst/>
                          <a:uLnTx/>
                          <a:uFillTx/>
                          <a:latin typeface="+mn-lt"/>
                          <a:ea typeface="+mn-ea"/>
                          <a:cs typeface="+mn-cs"/>
                        </a:rPr>
                        <a:t>*Effective September 2026</a:t>
                      </a:r>
                      <a:endParaRPr lang="en-US"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58190126"/>
                  </a:ext>
                </a:extLst>
              </a:tr>
              <a:tr h="448954">
                <a:tc>
                  <a:txBody>
                    <a:bodyPr/>
                    <a:lstStyle/>
                    <a:p>
                      <a:pPr marL="0" marR="0">
                        <a:lnSpc>
                          <a:spcPct val="107000"/>
                        </a:lnSpc>
                        <a:spcAft>
                          <a:spcPts val="800"/>
                        </a:spcAft>
                        <a:buNone/>
                      </a:pPr>
                      <a:r>
                        <a:rPr lang="en-US" sz="2200" b="1" kern="0" dirty="0">
                          <a:solidFill>
                            <a:schemeClr val="tx1"/>
                          </a:solidFill>
                          <a:effectLst/>
                        </a:rPr>
                        <a:t>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rgbClr val="FF0000"/>
                          </a:solidFill>
                          <a:effectLst/>
                        </a:rPr>
                        <a:t>2025</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2026*</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gn="ctr">
                        <a:lnSpc>
                          <a:spcPct val="107000"/>
                        </a:lnSpc>
                        <a:spcAft>
                          <a:spcPts val="800"/>
                        </a:spcAft>
                        <a:buNone/>
                      </a:pPr>
                      <a:r>
                        <a:rPr lang="en-US" sz="2200" b="1" kern="0">
                          <a:solidFill>
                            <a:schemeClr val="tx1"/>
                          </a:solidFill>
                          <a:effectLst/>
                        </a:rPr>
                        <a:t>2027</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2028</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2029</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9755610"/>
                  </a:ext>
                </a:extLst>
              </a:tr>
              <a:tr h="696132">
                <a:tc>
                  <a:txBody>
                    <a:bodyPr/>
                    <a:lstStyle/>
                    <a:p>
                      <a:pPr marL="0" marR="0">
                        <a:lnSpc>
                          <a:spcPct val="107000"/>
                        </a:lnSpc>
                        <a:spcAft>
                          <a:spcPts val="800"/>
                        </a:spcAft>
                        <a:buNone/>
                      </a:pPr>
                      <a:r>
                        <a:rPr lang="en-US" sz="2200" b="1" kern="0" dirty="0">
                          <a:solidFill>
                            <a:schemeClr val="tx1"/>
                          </a:solidFill>
                          <a:effectLst/>
                        </a:rPr>
                        <a:t>Avg Monthly Bill</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19.06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24.08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a:solidFill>
                            <a:schemeClr val="tx1"/>
                          </a:solidFill>
                          <a:effectLst/>
                        </a:rPr>
                        <a:t> $    26.49 </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29.14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 $    32.08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2386909"/>
                  </a:ext>
                </a:extLst>
              </a:tr>
              <a:tr h="913824">
                <a:tc>
                  <a:txBody>
                    <a:bodyPr/>
                    <a:lstStyle/>
                    <a:p>
                      <a:pPr marL="0" marR="0">
                        <a:lnSpc>
                          <a:spcPct val="107000"/>
                        </a:lnSpc>
                        <a:spcAft>
                          <a:spcPts val="800"/>
                        </a:spcAft>
                        <a:buNone/>
                      </a:pPr>
                      <a:r>
                        <a:rPr lang="en-US" sz="2200" b="1" kern="0" dirty="0">
                          <a:solidFill>
                            <a:schemeClr val="tx1"/>
                          </a:solidFill>
                          <a:effectLst/>
                        </a:rPr>
                        <a:t>Increase From </a:t>
                      </a:r>
                    </a:p>
                    <a:p>
                      <a:pPr marL="0" marR="0">
                        <a:lnSpc>
                          <a:spcPct val="107000"/>
                        </a:lnSpc>
                        <a:spcAft>
                          <a:spcPts val="800"/>
                        </a:spcAft>
                        <a:buNone/>
                      </a:pPr>
                      <a:r>
                        <a:rPr lang="en-US" sz="2200" b="1" kern="0" dirty="0">
                          <a:solidFill>
                            <a:schemeClr val="tx1"/>
                          </a:solidFill>
                          <a:effectLst/>
                        </a:rPr>
                        <a:t>Prior Year</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5.02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2.41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2.65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2.94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6027659"/>
                  </a:ext>
                </a:extLst>
              </a:tr>
              <a:tr h="913824">
                <a:tc>
                  <a:txBody>
                    <a:bodyPr/>
                    <a:lstStyle/>
                    <a:p>
                      <a:pPr marL="0" marR="0">
                        <a:lnSpc>
                          <a:spcPct val="100000"/>
                        </a:lnSpc>
                        <a:spcAft>
                          <a:spcPts val="0"/>
                        </a:spcAft>
                        <a:buNone/>
                      </a:pPr>
                      <a:r>
                        <a:rPr lang="en-US" sz="2200" b="1" kern="0" dirty="0">
                          <a:solidFill>
                            <a:schemeClr val="tx1"/>
                          </a:solidFill>
                          <a:effectLst/>
                        </a:rPr>
                        <a:t>Cost Per Day </a:t>
                      </a:r>
                    </a:p>
                    <a:p>
                      <a:pPr marL="0" marR="0">
                        <a:lnSpc>
                          <a:spcPct val="100000"/>
                        </a:lnSpc>
                        <a:spcAft>
                          <a:spcPts val="0"/>
                        </a:spcAft>
                        <a:buNone/>
                      </a:pPr>
                      <a:r>
                        <a:rPr lang="en-US" sz="2200" b="1" kern="0" dirty="0">
                          <a:solidFill>
                            <a:schemeClr val="tx1"/>
                          </a:solidFill>
                          <a:effectLst/>
                        </a:rPr>
                        <a:t>for 133 gallons</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0.64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0.80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0.88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0.97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1.07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7323357"/>
                  </a:ext>
                </a:extLst>
              </a:tr>
            </a:tbl>
          </a:graphicData>
        </a:graphic>
      </p:graphicFrame>
      <p:sp>
        <p:nvSpPr>
          <p:cNvPr id="5" name="TextBox 4">
            <a:extLst>
              <a:ext uri="{FF2B5EF4-FFF2-40B4-BE49-F238E27FC236}">
                <a16:creationId xmlns:a16="http://schemas.microsoft.com/office/drawing/2014/main" id="{E95A6099-08B3-DB6D-7045-FB664FE6F8AB}"/>
              </a:ext>
            </a:extLst>
          </p:cNvPr>
          <p:cNvSpPr txBox="1"/>
          <p:nvPr/>
        </p:nvSpPr>
        <p:spPr>
          <a:xfrm>
            <a:off x="760401" y="5967127"/>
            <a:ext cx="10671195" cy="461665"/>
          </a:xfrm>
          <a:prstGeom prst="rect">
            <a:avLst/>
          </a:prstGeom>
          <a:noFill/>
        </p:spPr>
        <p:txBody>
          <a:bodyPr wrap="square" rtlCol="0">
            <a:spAutoFit/>
          </a:bodyPr>
          <a:lstStyle/>
          <a:p>
            <a:pPr marL="457200" indent="-457200">
              <a:buFont typeface="Wingdings" panose="05000000000000000000" pitchFamily="2" charset="2"/>
              <a:buChar char="Ø"/>
            </a:pPr>
            <a:r>
              <a:rPr lang="en-US" sz="2400" b="1" dirty="0">
                <a:solidFill>
                  <a:schemeClr val="bg1">
                    <a:lumMod val="95000"/>
                  </a:schemeClr>
                </a:solidFill>
              </a:rPr>
              <a:t>No other utilities in the region offer a Lifeline or Senior Discount</a:t>
            </a:r>
          </a:p>
        </p:txBody>
      </p:sp>
      <p:sp>
        <p:nvSpPr>
          <p:cNvPr id="3" name="Slide Number Placeholder 2">
            <a:extLst>
              <a:ext uri="{FF2B5EF4-FFF2-40B4-BE49-F238E27FC236}">
                <a16:creationId xmlns:a16="http://schemas.microsoft.com/office/drawing/2014/main" id="{FC80F669-E53E-6DB7-8FF4-85F76B4ADDB8}"/>
              </a:ext>
            </a:extLst>
          </p:cNvPr>
          <p:cNvSpPr>
            <a:spLocks noGrp="1"/>
          </p:cNvSpPr>
          <p:nvPr>
            <p:ph type="sldNum" sz="quarter" idx="12"/>
          </p:nvPr>
        </p:nvSpPr>
        <p:spPr/>
        <p:txBody>
          <a:bodyPr/>
          <a:lstStyle/>
          <a:p>
            <a:fld id="{6EC10364-A5BD-45C3-9A37-A64E0AFC0906}" type="slidenum">
              <a:rPr lang="en-US" smtClean="0"/>
              <a:t>13</a:t>
            </a:fld>
            <a:endParaRPr lang="en-US"/>
          </a:p>
        </p:txBody>
      </p:sp>
    </p:spTree>
    <p:extLst>
      <p:ext uri="{BB962C8B-B14F-4D97-AF65-F5344CB8AC3E}">
        <p14:creationId xmlns:p14="http://schemas.microsoft.com/office/powerpoint/2010/main" val="2054294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59210">
              <a:srgbClr val="002060"/>
            </a:gs>
            <a:gs pos="49134">
              <a:srgbClr val="002060"/>
            </a:gs>
            <a:gs pos="0">
              <a:srgbClr val="002060"/>
            </a:gs>
            <a:gs pos="54349">
              <a:srgbClr val="072B4B"/>
            </a:gs>
            <a:gs pos="5700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931231F-2FCB-A2A7-15A6-995E6FF9D414}"/>
              </a:ext>
            </a:extLst>
          </p:cNvPr>
          <p:cNvGraphicFramePr>
            <a:graphicFrameLocks noGrp="1"/>
          </p:cNvGraphicFramePr>
          <p:nvPr>
            <p:extLst>
              <p:ext uri="{D42A27DB-BD31-4B8C-83A1-F6EECF244321}">
                <p14:modId xmlns:p14="http://schemas.microsoft.com/office/powerpoint/2010/main" val="3745289697"/>
              </p:ext>
            </p:extLst>
          </p:nvPr>
        </p:nvGraphicFramePr>
        <p:xfrm>
          <a:off x="665985" y="1770434"/>
          <a:ext cx="11012430" cy="4432615"/>
        </p:xfrm>
        <a:graphic>
          <a:graphicData uri="http://schemas.openxmlformats.org/drawingml/2006/table">
            <a:tbl>
              <a:tblPr firstRow="1" firstCol="1" bandRow="1">
                <a:tableStyleId>{5C22544A-7EE6-4342-B048-85BDC9FD1C3A}</a:tableStyleId>
              </a:tblPr>
              <a:tblGrid>
                <a:gridCol w="3469836">
                  <a:extLst>
                    <a:ext uri="{9D8B030D-6E8A-4147-A177-3AD203B41FA5}">
                      <a16:colId xmlns:a16="http://schemas.microsoft.com/office/drawing/2014/main" val="2227422763"/>
                    </a:ext>
                  </a:extLst>
                </a:gridCol>
                <a:gridCol w="1602953">
                  <a:extLst>
                    <a:ext uri="{9D8B030D-6E8A-4147-A177-3AD203B41FA5}">
                      <a16:colId xmlns:a16="http://schemas.microsoft.com/office/drawing/2014/main" val="2839675169"/>
                    </a:ext>
                  </a:extLst>
                </a:gridCol>
                <a:gridCol w="1451617">
                  <a:extLst>
                    <a:ext uri="{9D8B030D-6E8A-4147-A177-3AD203B41FA5}">
                      <a16:colId xmlns:a16="http://schemas.microsoft.com/office/drawing/2014/main" val="2764512268"/>
                    </a:ext>
                  </a:extLst>
                </a:gridCol>
                <a:gridCol w="1451617">
                  <a:extLst>
                    <a:ext uri="{9D8B030D-6E8A-4147-A177-3AD203B41FA5}">
                      <a16:colId xmlns:a16="http://schemas.microsoft.com/office/drawing/2014/main" val="2739182043"/>
                    </a:ext>
                  </a:extLst>
                </a:gridCol>
                <a:gridCol w="1462512">
                  <a:extLst>
                    <a:ext uri="{9D8B030D-6E8A-4147-A177-3AD203B41FA5}">
                      <a16:colId xmlns:a16="http://schemas.microsoft.com/office/drawing/2014/main" val="2993652746"/>
                    </a:ext>
                  </a:extLst>
                </a:gridCol>
                <a:gridCol w="1573895">
                  <a:extLst>
                    <a:ext uri="{9D8B030D-6E8A-4147-A177-3AD203B41FA5}">
                      <a16:colId xmlns:a16="http://schemas.microsoft.com/office/drawing/2014/main" val="338482750"/>
                    </a:ext>
                  </a:extLst>
                </a:gridCol>
              </a:tblGrid>
              <a:tr h="1767898">
                <a:tc gridSpan="6">
                  <a:txBody>
                    <a:bodyPr/>
                    <a:lstStyle/>
                    <a:p>
                      <a:pPr marL="0" marR="0" algn="ctr">
                        <a:lnSpc>
                          <a:spcPct val="107000"/>
                        </a:lnSpc>
                        <a:spcAft>
                          <a:spcPts val="600"/>
                        </a:spcAft>
                        <a:buNone/>
                      </a:pPr>
                      <a:r>
                        <a:rPr lang="en-US" sz="2800" kern="0" dirty="0">
                          <a:solidFill>
                            <a:schemeClr val="tx1"/>
                          </a:solidFill>
                          <a:effectLst/>
                        </a:rPr>
                        <a:t>Standard Wastewater Rate Average Customer Monthly Cost </a:t>
                      </a:r>
                    </a:p>
                    <a:p>
                      <a:pPr marL="0" marR="0" algn="ctr">
                        <a:lnSpc>
                          <a:spcPct val="107000"/>
                        </a:lnSpc>
                        <a:spcAft>
                          <a:spcPts val="600"/>
                        </a:spcAft>
                        <a:buNone/>
                      </a:pPr>
                      <a:r>
                        <a:rPr lang="en-US" sz="2800" kern="0" dirty="0">
                          <a:solidFill>
                            <a:schemeClr val="tx1"/>
                          </a:solidFill>
                          <a:effectLst/>
                        </a:rPr>
                        <a:t> </a:t>
                      </a:r>
                      <a:r>
                        <a:rPr kumimoji="0" lang="en-US" sz="2200" b="1" i="0" u="none" strike="noStrike" kern="0" cap="none" spc="0" normalizeH="0" baseline="0" noProof="0" dirty="0">
                          <a:ln>
                            <a:noFill/>
                          </a:ln>
                          <a:solidFill>
                            <a:prstClr val="black"/>
                          </a:solidFill>
                          <a:effectLst/>
                          <a:uLnTx/>
                          <a:uFillTx/>
                          <a:latin typeface="+mn-lt"/>
                          <a:ea typeface="+mn-ea"/>
                          <a:cs typeface="+mn-cs"/>
                        </a:rPr>
                        <a:t>(Including Navajo Nation 6% Sales Tax)</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200" b="1" i="0" u="none" strike="noStrike" kern="0" cap="none" spc="0" normalizeH="0" baseline="0" noProof="0" dirty="0">
                          <a:ln>
                            <a:noFill/>
                          </a:ln>
                          <a:solidFill>
                            <a:prstClr val="black"/>
                          </a:solidFill>
                          <a:effectLst/>
                          <a:uLnTx/>
                          <a:uFillTx/>
                          <a:latin typeface="+mn-lt"/>
                          <a:ea typeface="+mn-ea"/>
                          <a:cs typeface="+mn-cs"/>
                        </a:rPr>
                        <a:t>*Effective September 2026</a:t>
                      </a:r>
                      <a:endParaRPr lang="en-US" sz="2800"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2106268"/>
                  </a:ext>
                </a:extLst>
              </a:tr>
              <a:tr h="568317">
                <a:tc>
                  <a:txBody>
                    <a:bodyPr/>
                    <a:lstStyle/>
                    <a:p>
                      <a:pPr marL="0" marR="0">
                        <a:lnSpc>
                          <a:spcPct val="107000"/>
                        </a:lnSpc>
                        <a:spcAft>
                          <a:spcPts val="800"/>
                        </a:spcAft>
                        <a:buNone/>
                      </a:pPr>
                      <a:r>
                        <a:rPr lang="en-US" sz="2200" b="1" kern="0" dirty="0">
                          <a:solidFill>
                            <a:schemeClr val="tx1"/>
                          </a:solidFill>
                          <a:effectLst/>
                        </a:rPr>
                        <a:t>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rgbClr val="FF0000"/>
                          </a:solidFill>
                          <a:effectLst/>
                        </a:rPr>
                        <a:t>2025</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2026*</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gn="ctr">
                        <a:lnSpc>
                          <a:spcPct val="107000"/>
                        </a:lnSpc>
                        <a:spcAft>
                          <a:spcPts val="800"/>
                        </a:spcAft>
                        <a:buNone/>
                      </a:pPr>
                      <a:r>
                        <a:rPr lang="en-US" sz="2200" b="1" kern="0">
                          <a:solidFill>
                            <a:schemeClr val="tx1"/>
                          </a:solidFill>
                          <a:effectLst/>
                        </a:rPr>
                        <a:t>2027</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a:solidFill>
                            <a:schemeClr val="tx1"/>
                          </a:solidFill>
                          <a:effectLst/>
                        </a:rPr>
                        <a:t>2028</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a:solidFill>
                            <a:schemeClr val="tx1"/>
                          </a:solidFill>
                          <a:effectLst/>
                        </a:rPr>
                        <a:t>2029</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4567022"/>
                  </a:ext>
                </a:extLst>
              </a:tr>
              <a:tr h="738449">
                <a:tc>
                  <a:txBody>
                    <a:bodyPr/>
                    <a:lstStyle/>
                    <a:p>
                      <a:pPr marL="0" marR="0">
                        <a:lnSpc>
                          <a:spcPct val="107000"/>
                        </a:lnSpc>
                        <a:spcAft>
                          <a:spcPts val="800"/>
                        </a:spcAft>
                        <a:buNone/>
                      </a:pPr>
                      <a:r>
                        <a:rPr lang="en-US" sz="2200" b="1" kern="0" dirty="0">
                          <a:solidFill>
                            <a:schemeClr val="tx1"/>
                          </a:solidFill>
                          <a:effectLst/>
                        </a:rPr>
                        <a:t>Avg Monthly Bill</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19.71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27.60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38.64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a:solidFill>
                            <a:schemeClr val="tx1"/>
                          </a:solidFill>
                          <a:effectLst/>
                        </a:rPr>
                        <a:t> $    50.23 </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a:solidFill>
                            <a:schemeClr val="tx1"/>
                          </a:solidFill>
                          <a:effectLst/>
                        </a:rPr>
                        <a:t> $    62.79 </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8258814"/>
                  </a:ext>
                </a:extLst>
              </a:tr>
              <a:tr h="613350">
                <a:tc>
                  <a:txBody>
                    <a:bodyPr/>
                    <a:lstStyle/>
                    <a:p>
                      <a:pPr marL="0" marR="0">
                        <a:lnSpc>
                          <a:spcPct val="107000"/>
                        </a:lnSpc>
                        <a:spcAft>
                          <a:spcPts val="800"/>
                        </a:spcAft>
                        <a:buNone/>
                      </a:pPr>
                      <a:r>
                        <a:rPr lang="en-US" sz="2200" b="1" kern="0" dirty="0">
                          <a:solidFill>
                            <a:schemeClr val="tx1"/>
                          </a:solidFill>
                          <a:effectLst/>
                        </a:rPr>
                        <a:t>Increase From Prior Year</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7.89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11.04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11.59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12.56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0756588"/>
                  </a:ext>
                </a:extLst>
              </a:tr>
              <a:tr h="744601">
                <a:tc>
                  <a:txBody>
                    <a:bodyPr/>
                    <a:lstStyle/>
                    <a:p>
                      <a:pPr marL="0" marR="0">
                        <a:lnSpc>
                          <a:spcPct val="100000"/>
                        </a:lnSpc>
                        <a:spcAft>
                          <a:spcPts val="0"/>
                        </a:spcAft>
                        <a:buNone/>
                      </a:pPr>
                      <a:r>
                        <a:rPr lang="en-US" sz="2200" b="1" kern="0" dirty="0">
                          <a:solidFill>
                            <a:schemeClr val="tx1"/>
                          </a:solidFill>
                          <a:effectLst/>
                        </a:rPr>
                        <a:t>Cost Per Day </a:t>
                      </a:r>
                    </a:p>
                    <a:p>
                      <a:pPr marL="0" marR="0">
                        <a:lnSpc>
                          <a:spcPct val="100000"/>
                        </a:lnSpc>
                        <a:spcAft>
                          <a:spcPts val="0"/>
                        </a:spcAft>
                        <a:buNone/>
                      </a:pPr>
                      <a:r>
                        <a:rPr lang="en-US" sz="2200" b="1" kern="0" dirty="0">
                          <a:solidFill>
                            <a:schemeClr val="tx1"/>
                          </a:solidFill>
                          <a:effectLst/>
                        </a:rPr>
                        <a:t>for 150 gallons</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0.66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0.92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1.29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1.67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2.09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3378112"/>
                  </a:ext>
                </a:extLst>
              </a:tr>
            </a:tbl>
          </a:graphicData>
        </a:graphic>
      </p:graphicFrame>
      <p:sp>
        <p:nvSpPr>
          <p:cNvPr id="5" name="TextBox 4">
            <a:extLst>
              <a:ext uri="{FF2B5EF4-FFF2-40B4-BE49-F238E27FC236}">
                <a16:creationId xmlns:a16="http://schemas.microsoft.com/office/drawing/2014/main" id="{C727B91F-1E05-9117-1283-2CD25A1E95E3}"/>
              </a:ext>
            </a:extLst>
          </p:cNvPr>
          <p:cNvSpPr txBox="1"/>
          <p:nvPr/>
        </p:nvSpPr>
        <p:spPr>
          <a:xfrm>
            <a:off x="665985" y="232138"/>
            <a:ext cx="11113476" cy="1384995"/>
          </a:xfrm>
          <a:prstGeom prst="rect">
            <a:avLst/>
          </a:prstGeom>
          <a:gradFill>
            <a:gsLst>
              <a:gs pos="38073">
                <a:srgbClr val="002060"/>
              </a:gs>
              <a:gs pos="46000">
                <a:srgbClr val="072A4D"/>
              </a:gs>
              <a:gs pos="53896">
                <a:srgbClr val="002060"/>
              </a:gs>
              <a:gs pos="0">
                <a:srgbClr val="002060"/>
              </a:gs>
              <a:gs pos="77000">
                <a:srgbClr val="002060"/>
              </a:gs>
              <a:gs pos="70631">
                <a:srgbClr val="002060"/>
              </a:gs>
              <a:gs pos="49000">
                <a:srgbClr val="002060"/>
              </a:gs>
              <a:gs pos="86000">
                <a:schemeClr val="accent1">
                  <a:lumMod val="45000"/>
                  <a:lumOff val="55000"/>
                </a:schemeClr>
              </a:gs>
              <a:gs pos="100000">
                <a:schemeClr val="accent1">
                  <a:lumMod val="30000"/>
                  <a:lumOff val="70000"/>
                </a:schemeClr>
              </a:gs>
            </a:gsLst>
            <a:lin ang="0" scaled="1"/>
          </a:gradFill>
        </p:spPr>
        <p:txBody>
          <a:bodyPr wrap="square" rtlCol="0">
            <a:spAutoFit/>
          </a:bodyPr>
          <a:lstStyle/>
          <a:p>
            <a:pPr algn="ctr"/>
            <a:r>
              <a:rPr lang="en-US" sz="2800" b="1" dirty="0">
                <a:solidFill>
                  <a:schemeClr val="bg1"/>
                </a:solidFill>
                <a:latin typeface="+mj-lt"/>
                <a:cs typeface="Arial" panose="020B0604020202020204" pitchFamily="34" charset="0"/>
              </a:rPr>
              <a:t>The average residential wastewater customer on the NTUA system disposes of approximately 4,490 gallons per month, </a:t>
            </a:r>
          </a:p>
          <a:p>
            <a:pPr algn="ctr"/>
            <a:r>
              <a:rPr lang="en-US" sz="2800" b="1" dirty="0">
                <a:solidFill>
                  <a:schemeClr val="bg1"/>
                </a:solidFill>
                <a:latin typeface="+mj-lt"/>
                <a:cs typeface="Arial" panose="020B0604020202020204" pitchFamily="34" charset="0"/>
              </a:rPr>
              <a:t>which is about 150 gallons each day</a:t>
            </a:r>
          </a:p>
        </p:txBody>
      </p:sp>
      <p:sp>
        <p:nvSpPr>
          <p:cNvPr id="3" name="Slide Number Placeholder 2">
            <a:extLst>
              <a:ext uri="{FF2B5EF4-FFF2-40B4-BE49-F238E27FC236}">
                <a16:creationId xmlns:a16="http://schemas.microsoft.com/office/drawing/2014/main" id="{8EE5D17B-9DEB-6E75-1FDD-F94CA7F9EB01}"/>
              </a:ext>
            </a:extLst>
          </p:cNvPr>
          <p:cNvSpPr>
            <a:spLocks noGrp="1"/>
          </p:cNvSpPr>
          <p:nvPr>
            <p:ph type="sldNum" sz="quarter" idx="12"/>
          </p:nvPr>
        </p:nvSpPr>
        <p:spPr/>
        <p:txBody>
          <a:bodyPr/>
          <a:lstStyle/>
          <a:p>
            <a:fld id="{6EC10364-A5BD-45C3-9A37-A64E0AFC0906}" type="slidenum">
              <a:rPr lang="en-US" smtClean="0"/>
              <a:t>14</a:t>
            </a:fld>
            <a:endParaRPr lang="en-US"/>
          </a:p>
        </p:txBody>
      </p:sp>
    </p:spTree>
    <p:extLst>
      <p:ext uri="{BB962C8B-B14F-4D97-AF65-F5344CB8AC3E}">
        <p14:creationId xmlns:p14="http://schemas.microsoft.com/office/powerpoint/2010/main" val="48244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57416">
              <a:srgbClr val="002060"/>
            </a:gs>
            <a:gs pos="38418">
              <a:srgbClr val="002060"/>
            </a:gs>
            <a:gs pos="31284">
              <a:srgbClr val="002060"/>
            </a:gs>
            <a:gs pos="0">
              <a:srgbClr val="002060"/>
            </a:gs>
            <a:gs pos="4400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558590F-8FA7-F2E1-9816-C1873847D978}"/>
              </a:ext>
            </a:extLst>
          </p:cNvPr>
          <p:cNvGraphicFramePr>
            <a:graphicFrameLocks noGrp="1"/>
          </p:cNvGraphicFramePr>
          <p:nvPr>
            <p:extLst>
              <p:ext uri="{D42A27DB-BD31-4B8C-83A1-F6EECF244321}">
                <p14:modId xmlns:p14="http://schemas.microsoft.com/office/powerpoint/2010/main" val="3334054729"/>
              </p:ext>
            </p:extLst>
          </p:nvPr>
        </p:nvGraphicFramePr>
        <p:xfrm>
          <a:off x="823249" y="428016"/>
          <a:ext cx="11012430" cy="6142163"/>
        </p:xfrm>
        <a:graphic>
          <a:graphicData uri="http://schemas.openxmlformats.org/drawingml/2006/table">
            <a:tbl>
              <a:tblPr firstRow="1" firstCol="1" bandRow="1">
                <a:tableStyleId>{5C22544A-7EE6-4342-B048-85BDC9FD1C3A}</a:tableStyleId>
              </a:tblPr>
              <a:tblGrid>
                <a:gridCol w="3563926">
                  <a:extLst>
                    <a:ext uri="{9D8B030D-6E8A-4147-A177-3AD203B41FA5}">
                      <a16:colId xmlns:a16="http://schemas.microsoft.com/office/drawing/2014/main" val="3198875308"/>
                    </a:ext>
                  </a:extLst>
                </a:gridCol>
                <a:gridCol w="1453443">
                  <a:extLst>
                    <a:ext uri="{9D8B030D-6E8A-4147-A177-3AD203B41FA5}">
                      <a16:colId xmlns:a16="http://schemas.microsoft.com/office/drawing/2014/main" val="4083672181"/>
                    </a:ext>
                  </a:extLst>
                </a:gridCol>
                <a:gridCol w="1435164">
                  <a:extLst>
                    <a:ext uri="{9D8B030D-6E8A-4147-A177-3AD203B41FA5}">
                      <a16:colId xmlns:a16="http://schemas.microsoft.com/office/drawing/2014/main" val="3426172707"/>
                    </a:ext>
                  </a:extLst>
                </a:gridCol>
                <a:gridCol w="1556093">
                  <a:extLst>
                    <a:ext uri="{9D8B030D-6E8A-4147-A177-3AD203B41FA5}">
                      <a16:colId xmlns:a16="http://schemas.microsoft.com/office/drawing/2014/main" val="4095756282"/>
                    </a:ext>
                  </a:extLst>
                </a:gridCol>
                <a:gridCol w="1315378">
                  <a:extLst>
                    <a:ext uri="{9D8B030D-6E8A-4147-A177-3AD203B41FA5}">
                      <a16:colId xmlns:a16="http://schemas.microsoft.com/office/drawing/2014/main" val="3625030851"/>
                    </a:ext>
                  </a:extLst>
                </a:gridCol>
                <a:gridCol w="1688426">
                  <a:extLst>
                    <a:ext uri="{9D8B030D-6E8A-4147-A177-3AD203B41FA5}">
                      <a16:colId xmlns:a16="http://schemas.microsoft.com/office/drawing/2014/main" val="2253535056"/>
                    </a:ext>
                  </a:extLst>
                </a:gridCol>
              </a:tblGrid>
              <a:tr h="1799618">
                <a:tc gridSpan="6">
                  <a:txBody>
                    <a:bodyPr/>
                    <a:lstStyle/>
                    <a:p>
                      <a:pPr marL="0" marR="0" algn="ctr">
                        <a:lnSpc>
                          <a:spcPct val="107000"/>
                        </a:lnSpc>
                        <a:spcAft>
                          <a:spcPts val="800"/>
                        </a:spcAft>
                        <a:buNone/>
                      </a:pPr>
                      <a:r>
                        <a:rPr lang="en-US" sz="2800" b="1" kern="0" dirty="0">
                          <a:solidFill>
                            <a:schemeClr val="tx1"/>
                          </a:solidFill>
                          <a:effectLst/>
                        </a:rPr>
                        <a:t>Lifeline/Senior Discounted Wastewater Rate </a:t>
                      </a:r>
                    </a:p>
                    <a:p>
                      <a:pPr marL="0" marR="0" algn="ctr">
                        <a:lnSpc>
                          <a:spcPct val="107000"/>
                        </a:lnSpc>
                        <a:spcAft>
                          <a:spcPts val="600"/>
                        </a:spcAft>
                        <a:buNone/>
                      </a:pPr>
                      <a:r>
                        <a:rPr lang="en-US" sz="2800" b="1" kern="0" dirty="0">
                          <a:solidFill>
                            <a:schemeClr val="tx1"/>
                          </a:solidFill>
                          <a:effectLst/>
                        </a:rPr>
                        <a:t>Average Customer Monthly Cost  Disposing of 4,490 Gallons </a:t>
                      </a:r>
                    </a:p>
                    <a:p>
                      <a:pPr marL="0" marR="0" algn="ctr">
                        <a:lnSpc>
                          <a:spcPct val="107000"/>
                        </a:lnSpc>
                        <a:spcAft>
                          <a:spcPts val="600"/>
                        </a:spcAft>
                        <a:buNone/>
                      </a:pPr>
                      <a:r>
                        <a:rPr lang="en-US" sz="2800" b="1" kern="0" dirty="0">
                          <a:solidFill>
                            <a:schemeClr val="tx1"/>
                          </a:solidFill>
                          <a:effectLst/>
                        </a:rPr>
                        <a:t>per month – 150 gallons each day</a:t>
                      </a:r>
                    </a:p>
                    <a:p>
                      <a:pPr marL="0" marR="0" algn="ctr">
                        <a:lnSpc>
                          <a:spcPct val="107000"/>
                        </a:lnSpc>
                        <a:spcAft>
                          <a:spcPts val="600"/>
                        </a:spcAft>
                        <a:buNone/>
                      </a:pPr>
                      <a:r>
                        <a:rPr lang="en-US" sz="2800" b="1" kern="0" dirty="0">
                          <a:solidFill>
                            <a:schemeClr val="tx1"/>
                          </a:solidFill>
                          <a:effectLst/>
                        </a:rPr>
                        <a:t>(Including Navajo Nation 6% Sales Tax)</a:t>
                      </a:r>
                    </a:p>
                    <a:p>
                      <a:pPr marL="0" marR="0" algn="ctr">
                        <a:lnSpc>
                          <a:spcPct val="107000"/>
                        </a:lnSpc>
                        <a:spcAft>
                          <a:spcPts val="800"/>
                        </a:spcAft>
                        <a:buNone/>
                      </a:pPr>
                      <a:r>
                        <a:rPr lang="en-US" sz="2800" b="1" kern="0" dirty="0">
                          <a:solidFill>
                            <a:schemeClr val="tx1"/>
                          </a:solidFill>
                          <a:effectLst/>
                        </a:rPr>
                        <a:t>*Effective September 2026</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3109774"/>
                  </a:ext>
                </a:extLst>
              </a:tr>
              <a:tr h="778213">
                <a:tc>
                  <a:txBody>
                    <a:bodyPr/>
                    <a:lstStyle/>
                    <a:p>
                      <a:pPr marL="0" marR="0">
                        <a:lnSpc>
                          <a:spcPct val="107000"/>
                        </a:lnSpc>
                        <a:spcAft>
                          <a:spcPts val="800"/>
                        </a:spcAft>
                        <a:buNone/>
                      </a:pPr>
                      <a:r>
                        <a:rPr lang="en-US" sz="2200" b="1" kern="0" dirty="0">
                          <a:solidFill>
                            <a:schemeClr val="tx1"/>
                          </a:solidFill>
                          <a:effectLst/>
                        </a:rPr>
                        <a:t>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rgbClr val="FF0000"/>
                          </a:solidFill>
                          <a:effectLst/>
                        </a:rPr>
                        <a:t>2025</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2026*</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gn="ctr">
                        <a:lnSpc>
                          <a:spcPct val="107000"/>
                        </a:lnSpc>
                        <a:spcAft>
                          <a:spcPts val="800"/>
                        </a:spcAft>
                        <a:buNone/>
                      </a:pPr>
                      <a:r>
                        <a:rPr lang="en-US" sz="2200" b="1" kern="0">
                          <a:solidFill>
                            <a:schemeClr val="tx1"/>
                          </a:solidFill>
                          <a:effectLst/>
                        </a:rPr>
                        <a:t>2027</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2028</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dirty="0">
                          <a:solidFill>
                            <a:schemeClr val="tx1"/>
                          </a:solidFill>
                          <a:effectLst/>
                        </a:rPr>
                        <a:t>2029</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5568694"/>
                  </a:ext>
                </a:extLst>
              </a:tr>
              <a:tr h="885217">
                <a:tc>
                  <a:txBody>
                    <a:bodyPr/>
                    <a:lstStyle/>
                    <a:p>
                      <a:pPr marL="0" marR="0">
                        <a:lnSpc>
                          <a:spcPct val="107000"/>
                        </a:lnSpc>
                        <a:spcAft>
                          <a:spcPts val="800"/>
                        </a:spcAft>
                        <a:buNone/>
                      </a:pPr>
                      <a:r>
                        <a:rPr lang="en-US" sz="2200" b="1" kern="0" dirty="0">
                          <a:solidFill>
                            <a:schemeClr val="tx1"/>
                          </a:solidFill>
                          <a:effectLst/>
                        </a:rPr>
                        <a:t>Avg Monthly Bill</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10.70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16.36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22.90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a:solidFill>
                            <a:schemeClr val="tx1"/>
                          </a:solidFill>
                          <a:effectLst/>
                        </a:rPr>
                        <a:t> $    29.78 </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2200" b="1" kern="0">
                          <a:solidFill>
                            <a:schemeClr val="tx1"/>
                          </a:solidFill>
                          <a:effectLst/>
                        </a:rPr>
                        <a:t> $    37.21 </a:t>
                      </a:r>
                      <a:endParaRPr lang="en-US" sz="22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9985970"/>
                  </a:ext>
                </a:extLst>
              </a:tr>
              <a:tr h="875489">
                <a:tc>
                  <a:txBody>
                    <a:bodyPr/>
                    <a:lstStyle/>
                    <a:p>
                      <a:pPr marL="0" marR="0">
                        <a:lnSpc>
                          <a:spcPct val="107000"/>
                        </a:lnSpc>
                        <a:spcAft>
                          <a:spcPts val="800"/>
                        </a:spcAft>
                        <a:buNone/>
                      </a:pPr>
                      <a:r>
                        <a:rPr lang="en-US" sz="2200" b="1" kern="0" dirty="0">
                          <a:solidFill>
                            <a:schemeClr val="tx1"/>
                          </a:solidFill>
                          <a:effectLst/>
                        </a:rPr>
                        <a:t>Increase From Prior Year</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5.66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6.54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6.87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7.43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1180617"/>
                  </a:ext>
                </a:extLst>
              </a:tr>
              <a:tr h="553134">
                <a:tc>
                  <a:txBody>
                    <a:bodyPr/>
                    <a:lstStyle/>
                    <a:p>
                      <a:pPr marL="0" marR="0">
                        <a:lnSpc>
                          <a:spcPct val="100000"/>
                        </a:lnSpc>
                        <a:spcAft>
                          <a:spcPts val="0"/>
                        </a:spcAft>
                        <a:buNone/>
                      </a:pPr>
                      <a:endParaRPr lang="en-US" sz="2200" b="1" kern="0" dirty="0">
                        <a:solidFill>
                          <a:schemeClr val="tx1"/>
                        </a:solidFill>
                        <a:effectLst/>
                      </a:endParaRPr>
                    </a:p>
                    <a:p>
                      <a:pPr marL="0" marR="0">
                        <a:lnSpc>
                          <a:spcPct val="100000"/>
                        </a:lnSpc>
                        <a:spcAft>
                          <a:spcPts val="0"/>
                        </a:spcAft>
                        <a:buNone/>
                      </a:pPr>
                      <a:r>
                        <a:rPr lang="en-US" sz="2200" b="1" kern="0" dirty="0">
                          <a:solidFill>
                            <a:schemeClr val="tx1"/>
                          </a:solidFill>
                          <a:effectLst/>
                        </a:rPr>
                        <a:t>Charge Per Day for </a:t>
                      </a:r>
                    </a:p>
                    <a:p>
                      <a:pPr marL="0" marR="0">
                        <a:lnSpc>
                          <a:spcPct val="100000"/>
                        </a:lnSpc>
                        <a:spcAft>
                          <a:spcPts val="0"/>
                        </a:spcAft>
                        <a:buNone/>
                      </a:pPr>
                      <a:r>
                        <a:rPr lang="en-US" sz="2200" b="1" kern="0" dirty="0">
                          <a:solidFill>
                            <a:schemeClr val="tx1"/>
                          </a:solidFill>
                          <a:effectLst/>
                        </a:rPr>
                        <a:t>150 gallons</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rgbClr val="FF0000"/>
                          </a:solidFill>
                          <a:effectLst/>
                        </a:rPr>
                        <a:t> $       0.36 </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0.55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a:lnSpc>
                          <a:spcPct val="107000"/>
                        </a:lnSpc>
                        <a:spcAft>
                          <a:spcPts val="800"/>
                        </a:spcAft>
                        <a:buNone/>
                      </a:pPr>
                      <a:r>
                        <a:rPr lang="en-US" sz="2200" b="1" kern="0" dirty="0">
                          <a:solidFill>
                            <a:schemeClr val="tx1"/>
                          </a:solidFill>
                          <a:effectLst/>
                        </a:rPr>
                        <a:t> $       0.76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0.99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Aft>
                          <a:spcPts val="800"/>
                        </a:spcAft>
                        <a:buNone/>
                      </a:pPr>
                      <a:r>
                        <a:rPr lang="en-US" sz="2200" b="1" kern="0" dirty="0">
                          <a:solidFill>
                            <a:schemeClr val="tx1"/>
                          </a:solidFill>
                          <a:effectLst/>
                        </a:rPr>
                        <a:t>     $       1.24 </a:t>
                      </a:r>
                      <a:endParaRPr lang="en-US"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8927050"/>
                  </a:ext>
                </a:extLst>
              </a:tr>
            </a:tbl>
          </a:graphicData>
        </a:graphic>
      </p:graphicFrame>
      <p:sp>
        <p:nvSpPr>
          <p:cNvPr id="3" name="Slide Number Placeholder 2">
            <a:extLst>
              <a:ext uri="{FF2B5EF4-FFF2-40B4-BE49-F238E27FC236}">
                <a16:creationId xmlns:a16="http://schemas.microsoft.com/office/drawing/2014/main" id="{F9D84360-DE4A-7F46-0537-580236280C9B}"/>
              </a:ext>
            </a:extLst>
          </p:cNvPr>
          <p:cNvSpPr>
            <a:spLocks noGrp="1"/>
          </p:cNvSpPr>
          <p:nvPr>
            <p:ph type="sldNum" sz="quarter" idx="12"/>
          </p:nvPr>
        </p:nvSpPr>
        <p:spPr/>
        <p:txBody>
          <a:bodyPr/>
          <a:lstStyle/>
          <a:p>
            <a:fld id="{6EC10364-A5BD-45C3-9A37-A64E0AFC0906}" type="slidenum">
              <a:rPr lang="en-US" smtClean="0"/>
              <a:t>15</a:t>
            </a:fld>
            <a:endParaRPr lang="en-US"/>
          </a:p>
        </p:txBody>
      </p:sp>
    </p:spTree>
    <p:extLst>
      <p:ext uri="{BB962C8B-B14F-4D97-AF65-F5344CB8AC3E}">
        <p14:creationId xmlns:p14="http://schemas.microsoft.com/office/powerpoint/2010/main" val="2129560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70000">
              <a:srgbClr val="002060"/>
            </a:gs>
            <a:gs pos="50752">
              <a:srgbClr val="002060"/>
            </a:gs>
            <a:gs pos="2500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a:extLst>
            <a:ext uri="{FF2B5EF4-FFF2-40B4-BE49-F238E27FC236}">
              <a16:creationId xmlns:a16="http://schemas.microsoft.com/office/drawing/2014/main" id="{CACB3647-A060-FC4E-8BEB-6228355EB63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654C764-91E0-C063-AB77-75C749BB8000}"/>
              </a:ext>
            </a:extLst>
          </p:cNvPr>
          <p:cNvSpPr txBox="1"/>
          <p:nvPr/>
        </p:nvSpPr>
        <p:spPr>
          <a:xfrm>
            <a:off x="652162" y="3746179"/>
            <a:ext cx="6075208" cy="2386294"/>
          </a:xfrm>
          <a:prstGeom prst="rect">
            <a:avLst/>
          </a:prstGeom>
          <a:noFill/>
        </p:spPr>
        <p:txBody>
          <a:bodyPr wrap="square">
            <a:spAutoFit/>
          </a:bodyPr>
          <a:lstStyle/>
          <a:p>
            <a:pPr marL="285750" marR="0" indent="-285750" algn="just">
              <a:lnSpc>
                <a:spcPct val="107000"/>
              </a:lnSpc>
              <a:spcAft>
                <a:spcPts val="800"/>
              </a:spcAft>
              <a:buFont typeface="Wingdings" panose="05000000000000000000" pitchFamily="2" charset="2"/>
              <a:buChar char="Ø"/>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All nonresidential wastewater customers, such as commercial, industrial, and government offices, will see 40% rate increase for both service charge and usage charges effective September 2026.  They will then see an increases of 40% on January 1, 2027, 30% on January 1, 2028, and 25% on January 1, 2029.</a:t>
            </a:r>
          </a:p>
        </p:txBody>
      </p:sp>
      <p:sp>
        <p:nvSpPr>
          <p:cNvPr id="5" name="TextBox 4">
            <a:extLst>
              <a:ext uri="{FF2B5EF4-FFF2-40B4-BE49-F238E27FC236}">
                <a16:creationId xmlns:a16="http://schemas.microsoft.com/office/drawing/2014/main" id="{6356BCEF-E093-FD74-2286-6BD37D425786}"/>
              </a:ext>
            </a:extLst>
          </p:cNvPr>
          <p:cNvSpPr txBox="1"/>
          <p:nvPr/>
        </p:nvSpPr>
        <p:spPr>
          <a:xfrm>
            <a:off x="652162" y="1443762"/>
            <a:ext cx="6075209" cy="2056973"/>
          </a:xfrm>
          <a:prstGeom prst="rect">
            <a:avLst/>
          </a:prstGeom>
          <a:noFill/>
        </p:spPr>
        <p:txBody>
          <a:bodyPr wrap="square">
            <a:spAutoFit/>
          </a:bodyPr>
          <a:lstStyle/>
          <a:p>
            <a:pPr marL="285750" marR="0" indent="-285750" algn="just">
              <a:lnSpc>
                <a:spcPct val="107000"/>
              </a:lnSpc>
              <a:spcAft>
                <a:spcPts val="800"/>
              </a:spcAft>
              <a:buFont typeface="Wingdings" panose="05000000000000000000" pitchFamily="2" charset="2"/>
              <a:buChar char="Ø"/>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All nonresidential water customers, such as commercial, industrial, and government offices, will see a 15% rate increase to the service charge and the usage charges effective September 2026.  They will also see additiona</a:t>
            </a:r>
            <a:r>
              <a:rPr lang="en-US" sz="2000" b="1" kern="0" dirty="0">
                <a:solidFill>
                  <a:schemeClr val="bg1"/>
                </a:solidFill>
                <a:latin typeface="+mj-lt"/>
                <a:ea typeface="Times New Roman" panose="02020603050405020304" pitchFamily="18" charset="0"/>
                <a:cs typeface="Times New Roman" panose="02020603050405020304" pitchFamily="18" charset="0"/>
              </a:rPr>
              <a:t>l </a:t>
            </a:r>
            <a:r>
              <a:rPr lang="en-US" sz="2000" b="1" kern="0" dirty="0">
                <a:solidFill>
                  <a:schemeClr val="bg1"/>
                </a:solidFill>
                <a:effectLst/>
                <a:latin typeface="+mj-lt"/>
                <a:ea typeface="Times New Roman" panose="02020603050405020304" pitchFamily="18" charset="0"/>
                <a:cs typeface="Times New Roman" panose="02020603050405020304" pitchFamily="18" charset="0"/>
              </a:rPr>
              <a:t> 10% increases on January 1, 2027, January 1, 2028, and January 1, 2029.</a:t>
            </a:r>
            <a:endParaRPr lang="en-US" sz="2000" b="1" kern="100" dirty="0">
              <a:solidFill>
                <a:schemeClr val="bg1"/>
              </a:solidFill>
              <a:effectLst/>
              <a:latin typeface="+mj-lt"/>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CB6F001B-66E2-64E6-9AF8-4ECE5A20618D}"/>
              </a:ext>
            </a:extLst>
          </p:cNvPr>
          <p:cNvSpPr txBox="1"/>
          <p:nvPr/>
        </p:nvSpPr>
        <p:spPr>
          <a:xfrm>
            <a:off x="134903" y="551234"/>
            <a:ext cx="11922194" cy="584775"/>
          </a:xfrm>
          <a:prstGeom prst="rect">
            <a:avLst/>
          </a:prstGeom>
          <a:gradFill>
            <a:gsLst>
              <a:gs pos="25000">
                <a:srgbClr val="002060"/>
              </a:gs>
              <a:gs pos="83000">
                <a:schemeClr val="accent1">
                  <a:lumMod val="45000"/>
                  <a:lumOff val="55000"/>
                </a:schemeClr>
              </a:gs>
              <a:gs pos="100000">
                <a:schemeClr val="accent1">
                  <a:lumMod val="30000"/>
                  <a:lumOff val="70000"/>
                </a:schemeClr>
              </a:gs>
            </a:gsLst>
            <a:lin ang="0" scaled="1"/>
          </a:gradFill>
        </p:spPr>
        <p:txBody>
          <a:bodyPr wrap="square" rtlCol="0">
            <a:spAutoFit/>
          </a:bodyPr>
          <a:lstStyle/>
          <a:p>
            <a:pPr algn="ctr"/>
            <a:r>
              <a:rPr lang="en-US" sz="3200" b="1" dirty="0">
                <a:solidFill>
                  <a:schemeClr val="bg1"/>
                </a:solidFill>
              </a:rPr>
              <a:t>New Water &amp; Wastewater rates for  Non-residential customers </a:t>
            </a:r>
          </a:p>
        </p:txBody>
      </p:sp>
      <p:pic>
        <p:nvPicPr>
          <p:cNvPr id="14" name="Picture 13">
            <a:extLst>
              <a:ext uri="{FF2B5EF4-FFF2-40B4-BE49-F238E27FC236}">
                <a16:creationId xmlns:a16="http://schemas.microsoft.com/office/drawing/2014/main" id="{FEF4233C-CE03-9B3B-8E90-180620C8CBC9}"/>
              </a:ext>
            </a:extLst>
          </p:cNvPr>
          <p:cNvPicPr>
            <a:picLocks noChangeAspect="1"/>
          </p:cNvPicPr>
          <p:nvPr/>
        </p:nvPicPr>
        <p:blipFill>
          <a:blip r:embed="rId3"/>
          <a:stretch>
            <a:fillRect/>
          </a:stretch>
        </p:blipFill>
        <p:spPr>
          <a:xfrm>
            <a:off x="7182678" y="1649054"/>
            <a:ext cx="4601144" cy="3810842"/>
          </a:xfrm>
          <a:prstGeom prst="rect">
            <a:avLst/>
          </a:prstGeom>
          <a:ln w="12700">
            <a:solidFill>
              <a:schemeClr val="tx1">
                <a:lumMod val="95000"/>
                <a:lumOff val="5000"/>
              </a:schemeClr>
            </a:solidFill>
          </a:ln>
        </p:spPr>
      </p:pic>
      <p:sp>
        <p:nvSpPr>
          <p:cNvPr id="4" name="Slide Number Placeholder 3">
            <a:extLst>
              <a:ext uri="{FF2B5EF4-FFF2-40B4-BE49-F238E27FC236}">
                <a16:creationId xmlns:a16="http://schemas.microsoft.com/office/drawing/2014/main" id="{A29F23E2-52A5-90D5-5EF1-5A2ECB1A5B0A}"/>
              </a:ext>
            </a:extLst>
          </p:cNvPr>
          <p:cNvSpPr>
            <a:spLocks noGrp="1"/>
          </p:cNvSpPr>
          <p:nvPr>
            <p:ph type="sldNum" sz="quarter" idx="12"/>
          </p:nvPr>
        </p:nvSpPr>
        <p:spPr/>
        <p:txBody>
          <a:bodyPr/>
          <a:lstStyle/>
          <a:p>
            <a:fld id="{6EC10364-A5BD-45C3-9A37-A64E0AFC0906}" type="slidenum">
              <a:rPr lang="en-US" smtClean="0"/>
              <a:t>16</a:t>
            </a:fld>
            <a:endParaRPr lang="en-US"/>
          </a:p>
        </p:txBody>
      </p:sp>
    </p:spTree>
    <p:extLst>
      <p:ext uri="{BB962C8B-B14F-4D97-AF65-F5344CB8AC3E}">
        <p14:creationId xmlns:p14="http://schemas.microsoft.com/office/powerpoint/2010/main" val="3981277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84751">
              <a:srgbClr val="79C6EA"/>
            </a:gs>
            <a:gs pos="71000">
              <a:srgbClr val="002060"/>
            </a:gs>
            <a:gs pos="52553">
              <a:srgbClr val="002060"/>
            </a:gs>
            <a:gs pos="3200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a:extLst>
            <a:ext uri="{FF2B5EF4-FFF2-40B4-BE49-F238E27FC236}">
              <a16:creationId xmlns:a16="http://schemas.microsoft.com/office/drawing/2014/main" id="{903E193D-19D0-E74D-2F6F-C44A5789D3A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6DC4E41-8119-99A6-505E-89D16CC9A307}"/>
              </a:ext>
            </a:extLst>
          </p:cNvPr>
          <p:cNvSpPr txBox="1"/>
          <p:nvPr/>
        </p:nvSpPr>
        <p:spPr>
          <a:xfrm>
            <a:off x="756745" y="1307077"/>
            <a:ext cx="5339255" cy="3641510"/>
          </a:xfrm>
          <a:prstGeom prst="rect">
            <a:avLst/>
          </a:prstGeom>
          <a:noFill/>
        </p:spPr>
        <p:txBody>
          <a:bodyPr wrap="square">
            <a:spAutoFit/>
          </a:bodyPr>
          <a:lstStyle/>
          <a:p>
            <a:pPr marL="285750" marR="0" indent="-285750" algn="just">
              <a:lnSpc>
                <a:spcPct val="107000"/>
              </a:lnSpc>
              <a:spcAft>
                <a:spcPts val="800"/>
              </a:spcAft>
              <a:buFont typeface="Wingdings" panose="05000000000000000000" pitchFamily="2" charset="2"/>
              <a:buChar char="Ø"/>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Rate </a:t>
            </a:r>
            <a:r>
              <a:rPr lang="en-US" sz="2000" b="1" kern="0" dirty="0">
                <a:solidFill>
                  <a:schemeClr val="bg1"/>
                </a:solidFill>
                <a:latin typeface="+mj-lt"/>
                <a:ea typeface="Times New Roman" panose="02020603050405020304" pitchFamily="18" charset="0"/>
                <a:cs typeface="Times New Roman" panose="02020603050405020304" pitchFamily="18" charset="0"/>
              </a:rPr>
              <a:t>meetings: </a:t>
            </a:r>
            <a:r>
              <a:rPr lang="en-US" sz="2000" b="1" kern="0" dirty="0">
                <a:solidFill>
                  <a:schemeClr val="bg1"/>
                </a:solidFill>
                <a:effectLst/>
                <a:latin typeface="+mj-lt"/>
                <a:ea typeface="Times New Roman" panose="02020603050405020304" pitchFamily="18" charset="0"/>
                <a:cs typeface="Times New Roman" panose="02020603050405020304" pitchFamily="18" charset="0"/>
              </a:rPr>
              <a:t>primary concerns of Senior Citizens on fixed income</a:t>
            </a:r>
            <a:endParaRPr lang="en-US" sz="2000" b="1" kern="0" dirty="0">
              <a:solidFill>
                <a:schemeClr val="bg1"/>
              </a:solidFill>
              <a:latin typeface="+mj-lt"/>
              <a:ea typeface="Times New Roman" panose="02020603050405020304" pitchFamily="18" charset="0"/>
              <a:cs typeface="Times New Roman" panose="02020603050405020304" pitchFamily="18" charset="0"/>
            </a:endParaRPr>
          </a:p>
          <a:p>
            <a:pPr marL="285750" marR="0" indent="-285750" algn="just">
              <a:lnSpc>
                <a:spcPct val="107000"/>
              </a:lnSpc>
              <a:spcAft>
                <a:spcPts val="800"/>
              </a:spcAft>
              <a:buFont typeface="Wingdings" panose="05000000000000000000" pitchFamily="2" charset="2"/>
              <a:buChar char="Ø"/>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NTUA Board approved to increase the income limit for eligibility for Senior Citizens age 60 and over</a:t>
            </a:r>
            <a:endParaRPr lang="en-US" sz="2000" b="1" kern="0" dirty="0">
              <a:solidFill>
                <a:schemeClr val="bg1"/>
              </a:solidFill>
              <a:latin typeface="+mj-lt"/>
              <a:ea typeface="Times New Roman" panose="02020603050405020304" pitchFamily="18" charset="0"/>
              <a:cs typeface="Times New Roman" panose="02020603050405020304" pitchFamily="18" charset="0"/>
            </a:endParaRPr>
          </a:p>
          <a:p>
            <a:pPr marL="285750" marR="0" indent="-285750" algn="just">
              <a:lnSpc>
                <a:spcPct val="107000"/>
              </a:lnSpc>
              <a:spcAft>
                <a:spcPts val="800"/>
              </a:spcAft>
              <a:buFont typeface="Wingdings" panose="05000000000000000000" pitchFamily="2" charset="2"/>
              <a:buChar char="Ø"/>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The new income limit is $29,130, or less, an increase from the current limit of $21,000, or less</a:t>
            </a:r>
            <a:endParaRPr lang="en-US" sz="2000" b="1" kern="0" dirty="0">
              <a:solidFill>
                <a:schemeClr val="bg1"/>
              </a:solidFill>
              <a:latin typeface="+mj-lt"/>
              <a:ea typeface="Times New Roman" panose="02020603050405020304" pitchFamily="18" charset="0"/>
              <a:cs typeface="Times New Roman" panose="02020603050405020304" pitchFamily="18" charset="0"/>
            </a:endParaRPr>
          </a:p>
          <a:p>
            <a:pPr marL="285750" marR="0" indent="-285750" algn="just">
              <a:lnSpc>
                <a:spcPct val="107000"/>
              </a:lnSpc>
              <a:spcAft>
                <a:spcPts val="800"/>
              </a:spcAft>
              <a:buFont typeface="Wingdings" panose="05000000000000000000" pitchFamily="2" charset="2"/>
              <a:buChar char="Ø"/>
            </a:pPr>
            <a:r>
              <a:rPr lang="en-US" sz="2000" b="1" kern="0" dirty="0">
                <a:solidFill>
                  <a:schemeClr val="bg1"/>
                </a:solidFill>
                <a:effectLst/>
                <a:latin typeface="+mj-lt"/>
                <a:ea typeface="Times New Roman" panose="02020603050405020304" pitchFamily="18" charset="0"/>
                <a:cs typeface="Times New Roman" panose="02020603050405020304" pitchFamily="18" charset="0"/>
              </a:rPr>
              <a:t>Applies to all NTUA utility services </a:t>
            </a:r>
          </a:p>
          <a:p>
            <a:pPr marL="0" marR="0" algn="just">
              <a:lnSpc>
                <a:spcPct val="107000"/>
              </a:lnSpc>
              <a:spcAft>
                <a:spcPts val="800"/>
              </a:spcAft>
              <a:buNone/>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D75E06C-C2DB-13AC-FFBB-7233FE6023A6}"/>
              </a:ext>
            </a:extLst>
          </p:cNvPr>
          <p:cNvSpPr txBox="1"/>
          <p:nvPr/>
        </p:nvSpPr>
        <p:spPr>
          <a:xfrm>
            <a:off x="756745" y="505100"/>
            <a:ext cx="5649433" cy="584775"/>
          </a:xfrm>
          <a:prstGeom prst="rect">
            <a:avLst/>
          </a:prstGeom>
          <a:gradFill flip="none" rotWithShape="1">
            <a:gsLst>
              <a:gs pos="32000">
                <a:srgbClr val="002060"/>
              </a:gs>
              <a:gs pos="83000">
                <a:schemeClr val="accent1">
                  <a:lumMod val="45000"/>
                  <a:lumOff val="55000"/>
                </a:schemeClr>
              </a:gs>
              <a:gs pos="100000">
                <a:schemeClr val="accent1">
                  <a:lumMod val="30000"/>
                  <a:lumOff val="70000"/>
                </a:schemeClr>
              </a:gs>
            </a:gsLst>
            <a:lin ang="13500000" scaled="1"/>
            <a:tileRect/>
          </a:gradFill>
        </p:spPr>
        <p:txBody>
          <a:bodyPr wrap="square" rtlCol="0">
            <a:spAutoFit/>
          </a:bodyPr>
          <a:lstStyle/>
          <a:p>
            <a:r>
              <a:rPr lang="en-US" sz="3200" b="1" dirty="0">
                <a:solidFill>
                  <a:schemeClr val="bg1"/>
                </a:solidFill>
              </a:rPr>
              <a:t>New Income Limit for Seniors </a:t>
            </a:r>
          </a:p>
        </p:txBody>
      </p:sp>
      <p:sp>
        <p:nvSpPr>
          <p:cNvPr id="9" name="TextBox 8">
            <a:extLst>
              <a:ext uri="{FF2B5EF4-FFF2-40B4-BE49-F238E27FC236}">
                <a16:creationId xmlns:a16="http://schemas.microsoft.com/office/drawing/2014/main" id="{D26BAC87-1CC3-BDF4-4F5B-E9020BC53963}"/>
              </a:ext>
            </a:extLst>
          </p:cNvPr>
          <p:cNvSpPr txBox="1"/>
          <p:nvPr/>
        </p:nvSpPr>
        <p:spPr>
          <a:xfrm>
            <a:off x="919009" y="4948587"/>
            <a:ext cx="9487734" cy="1069011"/>
          </a:xfrm>
          <a:prstGeom prst="rect">
            <a:avLst/>
          </a:prstGeom>
          <a:noFill/>
        </p:spPr>
        <p:txBody>
          <a:bodyPr wrap="square">
            <a:spAutoFit/>
          </a:bodyPr>
          <a:lstStyle/>
          <a:p>
            <a:pPr algn="just">
              <a:lnSpc>
                <a:spcPct val="107000"/>
              </a:lnSpc>
              <a:spcAft>
                <a:spcPts val="800"/>
              </a:spcAft>
            </a:pPr>
            <a:r>
              <a:rPr lang="en-US" sz="2000" b="1" dirty="0">
                <a:solidFill>
                  <a:schemeClr val="bg1"/>
                </a:solidFill>
                <a:latin typeface="+mj-lt"/>
              </a:rPr>
              <a:t>The monthly service charges for water and wastewater customers receiving the Senior Citizen Discounted rates and the Lifeline Support discounted rates are also adjusted, going from $3.00 per month to $5.50 per month effective September 1, 2026.</a:t>
            </a:r>
          </a:p>
        </p:txBody>
      </p:sp>
      <p:sp>
        <p:nvSpPr>
          <p:cNvPr id="8" name="Slide Number Placeholder 7">
            <a:extLst>
              <a:ext uri="{FF2B5EF4-FFF2-40B4-BE49-F238E27FC236}">
                <a16:creationId xmlns:a16="http://schemas.microsoft.com/office/drawing/2014/main" id="{AEF12B70-B493-2D27-6491-6480BE71B53D}"/>
              </a:ext>
            </a:extLst>
          </p:cNvPr>
          <p:cNvSpPr>
            <a:spLocks noGrp="1"/>
          </p:cNvSpPr>
          <p:nvPr>
            <p:ph type="sldNum" sz="quarter" idx="12"/>
          </p:nvPr>
        </p:nvSpPr>
        <p:spPr/>
        <p:txBody>
          <a:bodyPr/>
          <a:lstStyle/>
          <a:p>
            <a:fld id="{6EC10364-A5BD-45C3-9A37-A64E0AFC0906}" type="slidenum">
              <a:rPr lang="en-US" smtClean="0"/>
              <a:t>17</a:t>
            </a:fld>
            <a:endParaRPr lang="en-US"/>
          </a:p>
        </p:txBody>
      </p:sp>
      <p:pic>
        <p:nvPicPr>
          <p:cNvPr id="10" name="Picture 9">
            <a:extLst>
              <a:ext uri="{FF2B5EF4-FFF2-40B4-BE49-F238E27FC236}">
                <a16:creationId xmlns:a16="http://schemas.microsoft.com/office/drawing/2014/main" id="{A04DE356-C860-F111-DBF3-590B9835B213}"/>
              </a:ext>
            </a:extLst>
          </p:cNvPr>
          <p:cNvPicPr>
            <a:picLocks noChangeAspect="1"/>
          </p:cNvPicPr>
          <p:nvPr/>
        </p:nvPicPr>
        <p:blipFill>
          <a:blip r:embed="rId3"/>
          <a:srcRect l="17882" t="10116"/>
          <a:stretch>
            <a:fillRect/>
          </a:stretch>
        </p:blipFill>
        <p:spPr>
          <a:xfrm>
            <a:off x="6624773" y="505100"/>
            <a:ext cx="4729027" cy="4339043"/>
          </a:xfrm>
          <a:prstGeom prst="rect">
            <a:avLst/>
          </a:prstGeom>
          <a:effectLst>
            <a:softEdge rad="88900"/>
          </a:effectLst>
        </p:spPr>
      </p:pic>
    </p:spTree>
    <p:extLst>
      <p:ext uri="{BB962C8B-B14F-4D97-AF65-F5344CB8AC3E}">
        <p14:creationId xmlns:p14="http://schemas.microsoft.com/office/powerpoint/2010/main" val="3220678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70000">
              <a:srgbClr val="002060"/>
            </a:gs>
            <a:gs pos="55355">
              <a:srgbClr val="002060"/>
            </a:gs>
            <a:gs pos="26000">
              <a:srgbClr val="002060"/>
            </a:gs>
            <a:gs pos="83000">
              <a:srgbClr val="002060"/>
            </a:gs>
            <a:gs pos="100000">
              <a:schemeClr val="accent1">
                <a:lumMod val="30000"/>
                <a:lumOff val="70000"/>
              </a:schemeClr>
            </a:gs>
          </a:gsLst>
          <a:lin ang="0" scaled="1"/>
        </a:gradFill>
        <a:effectLst/>
      </p:bgPr>
    </p:bg>
    <p:spTree>
      <p:nvGrpSpPr>
        <p:cNvPr id="1" name="">
          <a:extLst>
            <a:ext uri="{FF2B5EF4-FFF2-40B4-BE49-F238E27FC236}">
              <a16:creationId xmlns:a16="http://schemas.microsoft.com/office/drawing/2014/main" id="{42DF19FE-D0F2-841E-2B20-9CC0864C53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DABB98C-3C2E-95A8-6DD6-D7C73CBF4D69}"/>
              </a:ext>
            </a:extLst>
          </p:cNvPr>
          <p:cNvSpPr>
            <a:spLocks noGrp="1"/>
          </p:cNvSpPr>
          <p:nvPr>
            <p:ph type="title"/>
          </p:nvPr>
        </p:nvSpPr>
        <p:spPr>
          <a:xfrm>
            <a:off x="692285" y="365125"/>
            <a:ext cx="11353800" cy="1325563"/>
          </a:xfrm>
        </p:spPr>
        <p:txBody>
          <a:bodyPr/>
          <a:lstStyle/>
          <a:p>
            <a:r>
              <a:rPr lang="en-US" b="1" dirty="0">
                <a:solidFill>
                  <a:schemeClr val="bg1"/>
                </a:solidFill>
              </a:rPr>
              <a:t>NTUA Senior Discount – Eligibility Expanded</a:t>
            </a:r>
          </a:p>
        </p:txBody>
      </p:sp>
      <p:sp>
        <p:nvSpPr>
          <p:cNvPr id="5" name="Content Placeholder 4">
            <a:extLst>
              <a:ext uri="{FF2B5EF4-FFF2-40B4-BE49-F238E27FC236}">
                <a16:creationId xmlns:a16="http://schemas.microsoft.com/office/drawing/2014/main" id="{997C623A-8460-7B3C-9111-3DC77CB1A1AD}"/>
              </a:ext>
            </a:extLst>
          </p:cNvPr>
          <p:cNvSpPr>
            <a:spLocks noGrp="1"/>
          </p:cNvSpPr>
          <p:nvPr>
            <p:ph idx="1"/>
          </p:nvPr>
        </p:nvSpPr>
        <p:spPr>
          <a:xfrm>
            <a:off x="1110011" y="1690688"/>
            <a:ext cx="10389704" cy="4351338"/>
          </a:xfrm>
        </p:spPr>
        <p:txBody>
          <a:bodyPr>
            <a:normAutofit fontScale="85000" lnSpcReduction="20000"/>
          </a:bodyPr>
          <a:lstStyle/>
          <a:p>
            <a:pPr marL="0" indent="0">
              <a:buNone/>
            </a:pPr>
            <a:r>
              <a:rPr lang="en-US" b="1" dirty="0">
                <a:solidFill>
                  <a:schemeClr val="bg1"/>
                </a:solidFill>
              </a:rPr>
              <a:t>Management Board adopted this adjustment selected as the residential utility rate subsidy eligibility threshold because it:</a:t>
            </a:r>
          </a:p>
          <a:p>
            <a:pPr marL="0" indent="0">
              <a:buNone/>
            </a:pPr>
            <a:endParaRPr lang="en-US" b="1" dirty="0">
              <a:solidFill>
                <a:schemeClr val="bg1"/>
              </a:solidFill>
            </a:endParaRPr>
          </a:p>
          <a:p>
            <a:pPr lvl="0"/>
            <a:r>
              <a:rPr lang="en-US" b="1" dirty="0">
                <a:solidFill>
                  <a:schemeClr val="bg1"/>
                </a:solidFill>
              </a:rPr>
              <a:t>Is based on income data representative of the Navajo Nation</a:t>
            </a:r>
          </a:p>
          <a:p>
            <a:pPr lvl="1"/>
            <a:r>
              <a:rPr lang="en-US" b="1" dirty="0">
                <a:solidFill>
                  <a:schemeClr val="bg1"/>
                </a:solidFill>
              </a:rPr>
              <a:t>80% of $36,413 Median Income on Navajo Nation</a:t>
            </a:r>
          </a:p>
          <a:p>
            <a:pPr lvl="0"/>
            <a:r>
              <a:rPr lang="en-US" b="1" dirty="0">
                <a:solidFill>
                  <a:schemeClr val="bg1"/>
                </a:solidFill>
              </a:rPr>
              <a:t>Uses a nationally recognized federal low-income standard</a:t>
            </a:r>
          </a:p>
          <a:p>
            <a:pPr lvl="0"/>
            <a:r>
              <a:rPr lang="en-US" b="1" dirty="0">
                <a:solidFill>
                  <a:schemeClr val="bg1"/>
                </a:solidFill>
              </a:rPr>
              <a:t>Reflects the overall economic conditions of Navajo Nation households</a:t>
            </a:r>
          </a:p>
          <a:p>
            <a:pPr lvl="0"/>
            <a:r>
              <a:rPr lang="en-US" b="1" dirty="0">
                <a:solidFill>
                  <a:schemeClr val="bg1"/>
                </a:solidFill>
              </a:rPr>
              <a:t>Provides a more inclusive threshold for assisting elderly households living on fixed incomes while maintaining consistency with other federal assistance programs</a:t>
            </a:r>
          </a:p>
          <a:p>
            <a:pPr lvl="0"/>
            <a:r>
              <a:rPr lang="en-US" b="1" dirty="0">
                <a:solidFill>
                  <a:schemeClr val="bg1"/>
                </a:solidFill>
              </a:rPr>
              <a:t>Establishes a fair, transparent, and easily administered eligibility criterion for the residential utility rate subsidy program</a:t>
            </a:r>
          </a:p>
          <a:p>
            <a:endParaRPr lang="en-US" dirty="0"/>
          </a:p>
        </p:txBody>
      </p:sp>
      <p:sp>
        <p:nvSpPr>
          <p:cNvPr id="3" name="Slide Number Placeholder 2">
            <a:extLst>
              <a:ext uri="{FF2B5EF4-FFF2-40B4-BE49-F238E27FC236}">
                <a16:creationId xmlns:a16="http://schemas.microsoft.com/office/drawing/2014/main" id="{B258D3C0-2D98-BD49-8271-0F286B567384}"/>
              </a:ext>
            </a:extLst>
          </p:cNvPr>
          <p:cNvSpPr>
            <a:spLocks noGrp="1"/>
          </p:cNvSpPr>
          <p:nvPr>
            <p:ph type="sldNum" sz="quarter" idx="12"/>
          </p:nvPr>
        </p:nvSpPr>
        <p:spPr/>
        <p:txBody>
          <a:bodyPr/>
          <a:lstStyle/>
          <a:p>
            <a:fld id="{6EC10364-A5BD-45C3-9A37-A64E0AFC0906}" type="slidenum">
              <a:rPr lang="en-US" smtClean="0"/>
              <a:t>18</a:t>
            </a:fld>
            <a:endParaRPr lang="en-US"/>
          </a:p>
        </p:txBody>
      </p:sp>
    </p:spTree>
    <p:extLst>
      <p:ext uri="{BB962C8B-B14F-4D97-AF65-F5344CB8AC3E}">
        <p14:creationId xmlns:p14="http://schemas.microsoft.com/office/powerpoint/2010/main" val="2204706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59000">
              <a:srgbClr val="002060"/>
            </a:gs>
            <a:gs pos="71000">
              <a:srgbClr val="002060"/>
            </a:gs>
            <a:gs pos="65000">
              <a:srgbClr val="002060"/>
            </a:gs>
            <a:gs pos="12000">
              <a:srgbClr val="002060"/>
            </a:gs>
            <a:gs pos="41000">
              <a:srgbClr val="002060"/>
            </a:gs>
            <a:gs pos="70000">
              <a:srgbClr val="002060"/>
            </a:gs>
            <a:gs pos="69000">
              <a:srgbClr val="002060"/>
            </a:gs>
            <a:gs pos="48602">
              <a:srgbClr val="002060"/>
            </a:gs>
            <a:gs pos="100000">
              <a:schemeClr val="accent1">
                <a:lumMod val="30000"/>
                <a:lumOff val="70000"/>
              </a:schemeClr>
            </a:gs>
          </a:gsLst>
          <a:lin ang="0" scaled="1"/>
        </a:gradFill>
        <a:effectLst/>
      </p:bgPr>
    </p:bg>
    <p:spTree>
      <p:nvGrpSpPr>
        <p:cNvPr id="1" name=""/>
        <p:cNvGrpSpPr/>
        <p:nvPr/>
      </p:nvGrpSpPr>
      <p:grpSpPr>
        <a:xfrm>
          <a:off x="0" y="0"/>
          <a:ext cx="0" cy="0"/>
          <a:chOff x="0" y="0"/>
          <a:chExt cx="0" cy="0"/>
        </a:xfrm>
      </p:grpSpPr>
      <p:pic>
        <p:nvPicPr>
          <p:cNvPr id="7" name="object 7"/>
          <p:cNvPicPr/>
          <p:nvPr/>
        </p:nvPicPr>
        <p:blipFill>
          <a:blip r:embed="rId3" cstate="print"/>
          <a:stretch>
            <a:fillRect/>
          </a:stretch>
        </p:blipFill>
        <p:spPr>
          <a:xfrm>
            <a:off x="0" y="0"/>
            <a:ext cx="2924174" cy="4000500"/>
          </a:xfrm>
          <a:prstGeom prst="rect">
            <a:avLst/>
          </a:prstGeom>
        </p:spPr>
      </p:pic>
      <p:pic>
        <p:nvPicPr>
          <p:cNvPr id="8" name="object 8"/>
          <p:cNvPicPr/>
          <p:nvPr/>
        </p:nvPicPr>
        <p:blipFill>
          <a:blip r:embed="rId4" cstate="print"/>
          <a:stretch>
            <a:fillRect/>
          </a:stretch>
        </p:blipFill>
        <p:spPr>
          <a:xfrm>
            <a:off x="6172200" y="0"/>
            <a:ext cx="2933700" cy="4000500"/>
          </a:xfrm>
          <a:prstGeom prst="rect">
            <a:avLst/>
          </a:prstGeom>
        </p:spPr>
      </p:pic>
      <p:pic>
        <p:nvPicPr>
          <p:cNvPr id="9" name="object 9"/>
          <p:cNvPicPr/>
          <p:nvPr/>
        </p:nvPicPr>
        <p:blipFill>
          <a:blip r:embed="rId5" cstate="print"/>
          <a:stretch>
            <a:fillRect/>
          </a:stretch>
        </p:blipFill>
        <p:spPr>
          <a:xfrm>
            <a:off x="9258300" y="0"/>
            <a:ext cx="2933700" cy="4000373"/>
          </a:xfrm>
          <a:prstGeom prst="rect">
            <a:avLst/>
          </a:prstGeom>
        </p:spPr>
      </p:pic>
      <p:pic>
        <p:nvPicPr>
          <p:cNvPr id="33" name="object 33"/>
          <p:cNvPicPr/>
          <p:nvPr/>
        </p:nvPicPr>
        <p:blipFill>
          <a:blip r:embed="rId6" cstate="print"/>
          <a:stretch>
            <a:fillRect/>
          </a:stretch>
        </p:blipFill>
        <p:spPr>
          <a:xfrm>
            <a:off x="3076575" y="0"/>
            <a:ext cx="2933700" cy="4000500"/>
          </a:xfrm>
          <a:prstGeom prst="rect">
            <a:avLst/>
          </a:prstGeom>
        </p:spPr>
      </p:pic>
      <p:sp>
        <p:nvSpPr>
          <p:cNvPr id="36" name="TextBox 35">
            <a:extLst>
              <a:ext uri="{FF2B5EF4-FFF2-40B4-BE49-F238E27FC236}">
                <a16:creationId xmlns:a16="http://schemas.microsoft.com/office/drawing/2014/main" id="{692E363F-2EAA-B64E-D5B1-9475F836BEF4}"/>
              </a:ext>
            </a:extLst>
          </p:cNvPr>
          <p:cNvSpPr txBox="1"/>
          <p:nvPr/>
        </p:nvSpPr>
        <p:spPr>
          <a:xfrm>
            <a:off x="468922" y="4949785"/>
            <a:ext cx="11254154" cy="1323439"/>
          </a:xfrm>
          <a:prstGeom prst="rect">
            <a:avLst/>
          </a:prstGeom>
          <a:noFill/>
        </p:spPr>
        <p:txBody>
          <a:bodyPr wrap="square" rtlCol="0">
            <a:spAutoFit/>
          </a:bodyPr>
          <a:lstStyle/>
          <a:p>
            <a:r>
              <a:rPr lang="en-US" sz="2000" b="1" dirty="0">
                <a:solidFill>
                  <a:schemeClr val="bg1"/>
                </a:solidFill>
              </a:rPr>
              <a:t>Like the rest of the country, NTUA has been experiencing rising costs for expenses, such as equipment, materials, maintenance, fuel, labor, environmental compliance, and replacement costs of their water distribution, water wells, water tanks, and water treatment systems, and wastewater collection and wastewater treatment systems</a:t>
            </a:r>
            <a:endParaRPr lang="en-US" dirty="0">
              <a:solidFill>
                <a:schemeClr val="bg1"/>
              </a:solidFill>
            </a:endParaRPr>
          </a:p>
        </p:txBody>
      </p:sp>
      <p:sp>
        <p:nvSpPr>
          <p:cNvPr id="38" name="TextBox 37">
            <a:extLst>
              <a:ext uri="{FF2B5EF4-FFF2-40B4-BE49-F238E27FC236}">
                <a16:creationId xmlns:a16="http://schemas.microsoft.com/office/drawing/2014/main" id="{F3816F59-D97C-8342-BD11-BFFC70CDD775}"/>
              </a:ext>
            </a:extLst>
          </p:cNvPr>
          <p:cNvSpPr txBox="1"/>
          <p:nvPr/>
        </p:nvSpPr>
        <p:spPr>
          <a:xfrm>
            <a:off x="468923" y="4250426"/>
            <a:ext cx="11254154" cy="523220"/>
          </a:xfrm>
          <a:prstGeom prst="rect">
            <a:avLst/>
          </a:prstGeom>
          <a:gradFill>
            <a:gsLst>
              <a:gs pos="86893">
                <a:srgbClr val="002060"/>
              </a:gs>
              <a:gs pos="0">
                <a:srgbClr val="002060"/>
              </a:gs>
              <a:gs pos="74000">
                <a:srgbClr val="002060"/>
              </a:gs>
              <a:gs pos="83000">
                <a:srgbClr val="002060"/>
              </a:gs>
              <a:gs pos="100000">
                <a:schemeClr val="accent1">
                  <a:lumMod val="30000"/>
                  <a:lumOff val="70000"/>
                </a:schemeClr>
              </a:gs>
            </a:gsLst>
            <a:lin ang="0" scaled="1"/>
          </a:gradFill>
        </p:spPr>
        <p:txBody>
          <a:bodyPr wrap="square" rtlCol="0">
            <a:spAutoFit/>
          </a:bodyPr>
          <a:lstStyle/>
          <a:p>
            <a:r>
              <a:rPr lang="en-US" sz="2800" b="1" dirty="0">
                <a:solidFill>
                  <a:schemeClr val="bg1"/>
                </a:solidFill>
              </a:rPr>
              <a:t>New Water and Wastewater rates prepare NTUA for what’s ahead </a:t>
            </a:r>
          </a:p>
        </p:txBody>
      </p:sp>
      <p:sp>
        <p:nvSpPr>
          <p:cNvPr id="2" name="Slide Number Placeholder 1">
            <a:extLst>
              <a:ext uri="{FF2B5EF4-FFF2-40B4-BE49-F238E27FC236}">
                <a16:creationId xmlns:a16="http://schemas.microsoft.com/office/drawing/2014/main" id="{883BE0E7-3E42-71BB-826D-3FAFB48F1552}"/>
              </a:ext>
            </a:extLst>
          </p:cNvPr>
          <p:cNvSpPr>
            <a:spLocks noGrp="1"/>
          </p:cNvSpPr>
          <p:nvPr>
            <p:ph type="sldNum" sz="quarter" idx="12"/>
          </p:nvPr>
        </p:nvSpPr>
        <p:spPr/>
        <p:txBody>
          <a:bodyPr/>
          <a:lstStyle/>
          <a:p>
            <a:fld id="{6EC10364-A5BD-45C3-9A37-A64E0AFC0906}"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2"/>
            <a:ext cx="7639050" cy="6858000"/>
            <a:chOff x="0" y="-3"/>
            <a:chExt cx="7639050" cy="6858000"/>
          </a:xfrm>
        </p:grpSpPr>
        <p:pic>
          <p:nvPicPr>
            <p:cNvPr id="3" name="object 3"/>
            <p:cNvPicPr/>
            <p:nvPr/>
          </p:nvPicPr>
          <p:blipFill>
            <a:blip r:embed="rId2" cstate="print"/>
            <a:stretch>
              <a:fillRect/>
            </a:stretch>
          </p:blipFill>
          <p:spPr>
            <a:xfrm>
              <a:off x="0" y="-3"/>
              <a:ext cx="7639049" cy="6857999"/>
            </a:xfrm>
            <a:prstGeom prst="rect">
              <a:avLst/>
            </a:prstGeom>
          </p:spPr>
        </p:pic>
        <p:sp>
          <p:nvSpPr>
            <p:cNvPr id="4" name="object 4"/>
            <p:cNvSpPr/>
            <p:nvPr/>
          </p:nvSpPr>
          <p:spPr>
            <a:xfrm>
              <a:off x="585787" y="3986212"/>
              <a:ext cx="6286500" cy="2257425"/>
            </a:xfrm>
            <a:custGeom>
              <a:avLst/>
              <a:gdLst/>
              <a:ahLst/>
              <a:cxnLst/>
              <a:rect l="l" t="t" r="r" b="b"/>
              <a:pathLst>
                <a:path w="6286500" h="2257425">
                  <a:moveTo>
                    <a:pt x="6286500" y="0"/>
                  </a:moveTo>
                  <a:lnTo>
                    <a:pt x="0" y="0"/>
                  </a:lnTo>
                  <a:lnTo>
                    <a:pt x="0" y="2257425"/>
                  </a:lnTo>
                  <a:lnTo>
                    <a:pt x="6286500" y="2257425"/>
                  </a:lnTo>
                  <a:lnTo>
                    <a:pt x="6286500" y="0"/>
                  </a:lnTo>
                  <a:close/>
                </a:path>
              </a:pathLst>
            </a:custGeom>
            <a:solidFill>
              <a:srgbClr val="FFFFFF">
                <a:alpha val="94900"/>
              </a:srgbClr>
            </a:solidFill>
          </p:spPr>
          <p:txBody>
            <a:bodyPr wrap="square" lIns="0" tIns="0" rIns="0" bIns="0" rtlCol="0"/>
            <a:lstStyle/>
            <a:p>
              <a:endParaRPr/>
            </a:p>
          </p:txBody>
        </p:sp>
        <p:sp>
          <p:nvSpPr>
            <p:cNvPr id="5" name="object 5"/>
            <p:cNvSpPr/>
            <p:nvPr/>
          </p:nvSpPr>
          <p:spPr>
            <a:xfrm>
              <a:off x="585787" y="3986212"/>
              <a:ext cx="6286500" cy="2257425"/>
            </a:xfrm>
            <a:custGeom>
              <a:avLst/>
              <a:gdLst/>
              <a:ahLst/>
              <a:cxnLst/>
              <a:rect l="l" t="t" r="r" b="b"/>
              <a:pathLst>
                <a:path w="6286500" h="2257425">
                  <a:moveTo>
                    <a:pt x="0" y="2257425"/>
                  </a:moveTo>
                  <a:lnTo>
                    <a:pt x="6286500" y="2257425"/>
                  </a:lnTo>
                  <a:lnTo>
                    <a:pt x="6286500" y="0"/>
                  </a:lnTo>
                  <a:lnTo>
                    <a:pt x="0" y="0"/>
                  </a:lnTo>
                  <a:lnTo>
                    <a:pt x="0" y="2257425"/>
                  </a:lnTo>
                  <a:close/>
                </a:path>
              </a:pathLst>
            </a:custGeom>
            <a:ln w="12700">
              <a:solidFill>
                <a:srgbClr val="EEEEEE"/>
              </a:solidFill>
            </a:ln>
          </p:spPr>
          <p:txBody>
            <a:bodyPr wrap="square" lIns="0" tIns="0" rIns="0" bIns="0" rtlCol="0"/>
            <a:lstStyle/>
            <a:p>
              <a:endParaRPr/>
            </a:p>
          </p:txBody>
        </p:sp>
      </p:grpSp>
      <p:sp>
        <p:nvSpPr>
          <p:cNvPr id="6" name="object 6"/>
          <p:cNvSpPr txBox="1"/>
          <p:nvPr/>
        </p:nvSpPr>
        <p:spPr>
          <a:xfrm>
            <a:off x="934145" y="4112865"/>
            <a:ext cx="1788160" cy="2479397"/>
          </a:xfrm>
          <a:prstGeom prst="rect">
            <a:avLst/>
          </a:prstGeom>
        </p:spPr>
        <p:txBody>
          <a:bodyPr vert="horz" wrap="square" lIns="0" tIns="49530" rIns="0" bIns="0" rtlCol="0">
            <a:spAutoFit/>
          </a:bodyPr>
          <a:lstStyle/>
          <a:p>
            <a:pPr marR="5080">
              <a:lnSpc>
                <a:spcPct val="90000"/>
              </a:lnSpc>
              <a:spcBef>
                <a:spcPts val="390"/>
              </a:spcBef>
            </a:pPr>
            <a:r>
              <a:rPr sz="2400" b="1" spc="-10" dirty="0">
                <a:latin typeface="Calibri"/>
                <a:cs typeface="Calibri"/>
              </a:rPr>
              <a:t>What</a:t>
            </a:r>
            <a:r>
              <a:rPr sz="2400" b="1" spc="-105" dirty="0">
                <a:latin typeface="Calibri"/>
                <a:cs typeface="Calibri"/>
              </a:rPr>
              <a:t> </a:t>
            </a:r>
            <a:r>
              <a:rPr sz="2400" b="1" dirty="0">
                <a:latin typeface="Calibri"/>
                <a:cs typeface="Calibri"/>
              </a:rPr>
              <a:t>it</a:t>
            </a:r>
            <a:r>
              <a:rPr sz="2400" b="1" spc="-105" dirty="0">
                <a:latin typeface="Calibri"/>
                <a:cs typeface="Calibri"/>
              </a:rPr>
              <a:t> </a:t>
            </a:r>
            <a:r>
              <a:rPr sz="2400" b="1" spc="-20" dirty="0">
                <a:latin typeface="Calibri"/>
                <a:cs typeface="Calibri"/>
              </a:rPr>
              <a:t>takes </a:t>
            </a:r>
            <a:r>
              <a:rPr sz="2400" b="1" spc="-10" dirty="0">
                <a:latin typeface="Calibri"/>
                <a:cs typeface="Calibri"/>
              </a:rPr>
              <a:t>to</a:t>
            </a:r>
            <a:r>
              <a:rPr sz="2400" b="1" spc="-125" dirty="0">
                <a:latin typeface="Calibri"/>
                <a:cs typeface="Calibri"/>
              </a:rPr>
              <a:t> </a:t>
            </a:r>
            <a:r>
              <a:rPr sz="2400" b="1" spc="-10" dirty="0">
                <a:latin typeface="Calibri"/>
                <a:cs typeface="Calibri"/>
              </a:rPr>
              <a:t>provide </a:t>
            </a:r>
            <a:r>
              <a:rPr sz="2400" b="1" dirty="0">
                <a:latin typeface="Calibri"/>
                <a:cs typeface="Calibri"/>
              </a:rPr>
              <a:t>Safe,</a:t>
            </a:r>
            <a:r>
              <a:rPr sz="2400" b="1" spc="120" dirty="0">
                <a:latin typeface="Calibri"/>
                <a:cs typeface="Calibri"/>
              </a:rPr>
              <a:t> </a:t>
            </a:r>
            <a:r>
              <a:rPr sz="2400" b="1" spc="-10" dirty="0">
                <a:latin typeface="Calibri"/>
                <a:cs typeface="Calibri"/>
              </a:rPr>
              <a:t>Reliable </a:t>
            </a:r>
            <a:r>
              <a:rPr sz="2400" b="1" spc="-35" dirty="0">
                <a:latin typeface="Calibri"/>
                <a:cs typeface="Calibri"/>
              </a:rPr>
              <a:t>Water</a:t>
            </a:r>
            <a:r>
              <a:rPr sz="2400" b="1" spc="-95" dirty="0">
                <a:latin typeface="Calibri"/>
                <a:cs typeface="Calibri"/>
              </a:rPr>
              <a:t> </a:t>
            </a:r>
            <a:r>
              <a:rPr lang="en-US" sz="2400" b="1" spc="555" dirty="0">
                <a:latin typeface="Calibri"/>
                <a:cs typeface="Calibri"/>
              </a:rPr>
              <a:t>&amp;</a:t>
            </a:r>
            <a:r>
              <a:rPr sz="2400" b="1" spc="555" dirty="0">
                <a:latin typeface="Calibri"/>
                <a:cs typeface="Calibri"/>
              </a:rPr>
              <a:t> </a:t>
            </a:r>
            <a:r>
              <a:rPr sz="2400" b="1" spc="-10" dirty="0">
                <a:latin typeface="Calibri"/>
                <a:cs typeface="Calibri"/>
              </a:rPr>
              <a:t>Wastewater</a:t>
            </a:r>
            <a:endParaRPr lang="en-US" sz="2400" b="1" spc="-10" dirty="0">
              <a:latin typeface="Calibri"/>
              <a:cs typeface="Calibri"/>
            </a:endParaRPr>
          </a:p>
          <a:p>
            <a:pPr marR="5080">
              <a:lnSpc>
                <a:spcPct val="90000"/>
              </a:lnSpc>
              <a:spcBef>
                <a:spcPts val="390"/>
              </a:spcBef>
            </a:pPr>
            <a:r>
              <a:rPr lang="en-US" sz="2400" b="1" spc="-10" dirty="0">
                <a:latin typeface="Calibri"/>
                <a:cs typeface="Calibri"/>
              </a:rPr>
              <a:t>Services</a:t>
            </a:r>
          </a:p>
          <a:p>
            <a:pPr marR="5080">
              <a:lnSpc>
                <a:spcPct val="90000"/>
              </a:lnSpc>
              <a:spcBef>
                <a:spcPts val="390"/>
              </a:spcBef>
            </a:pPr>
            <a:endParaRPr sz="2400" dirty="0">
              <a:latin typeface="Calibri"/>
              <a:cs typeface="Calibri"/>
            </a:endParaRPr>
          </a:p>
        </p:txBody>
      </p:sp>
      <p:pic>
        <p:nvPicPr>
          <p:cNvPr id="7" name="object 7"/>
          <p:cNvPicPr/>
          <p:nvPr/>
        </p:nvPicPr>
        <p:blipFill>
          <a:blip r:embed="rId3" cstate="print"/>
          <a:stretch>
            <a:fillRect/>
          </a:stretch>
        </p:blipFill>
        <p:spPr>
          <a:xfrm>
            <a:off x="7724775" y="0"/>
            <a:ext cx="4467225" cy="2238375"/>
          </a:xfrm>
          <a:prstGeom prst="rect">
            <a:avLst/>
          </a:prstGeom>
        </p:spPr>
      </p:pic>
      <p:grpSp>
        <p:nvGrpSpPr>
          <p:cNvPr id="8" name="object 8"/>
          <p:cNvGrpSpPr/>
          <p:nvPr/>
        </p:nvGrpSpPr>
        <p:grpSpPr>
          <a:xfrm>
            <a:off x="504825" y="4105211"/>
            <a:ext cx="6253480" cy="1743710"/>
            <a:chOff x="504825" y="4105211"/>
            <a:chExt cx="6253480" cy="1743710"/>
          </a:xfrm>
        </p:grpSpPr>
        <p:sp>
          <p:nvSpPr>
            <p:cNvPr id="9" name="object 9"/>
            <p:cNvSpPr/>
            <p:nvPr/>
          </p:nvSpPr>
          <p:spPr>
            <a:xfrm>
              <a:off x="504825" y="4781549"/>
              <a:ext cx="133350" cy="657225"/>
            </a:xfrm>
            <a:custGeom>
              <a:avLst/>
              <a:gdLst/>
              <a:ahLst/>
              <a:cxnLst/>
              <a:rect l="l" t="t" r="r" b="b"/>
              <a:pathLst>
                <a:path w="133350" h="657225">
                  <a:moveTo>
                    <a:pt x="133350" y="0"/>
                  </a:moveTo>
                  <a:lnTo>
                    <a:pt x="0" y="0"/>
                  </a:lnTo>
                  <a:lnTo>
                    <a:pt x="0" y="657225"/>
                  </a:lnTo>
                  <a:lnTo>
                    <a:pt x="133350" y="657225"/>
                  </a:lnTo>
                  <a:lnTo>
                    <a:pt x="133350" y="0"/>
                  </a:lnTo>
                  <a:close/>
                </a:path>
              </a:pathLst>
            </a:custGeom>
            <a:solidFill>
              <a:srgbClr val="E97031"/>
            </a:solidFill>
          </p:spPr>
          <p:txBody>
            <a:bodyPr wrap="square" lIns="0" tIns="0" rIns="0" bIns="0" rtlCol="0"/>
            <a:lstStyle/>
            <a:p>
              <a:endParaRPr/>
            </a:p>
          </p:txBody>
        </p:sp>
        <p:sp>
          <p:nvSpPr>
            <p:cNvPr id="10" name="object 10"/>
            <p:cNvSpPr/>
            <p:nvPr/>
          </p:nvSpPr>
          <p:spPr>
            <a:xfrm>
              <a:off x="3133725" y="4381499"/>
              <a:ext cx="9525" cy="1466850"/>
            </a:xfrm>
            <a:custGeom>
              <a:avLst/>
              <a:gdLst/>
              <a:ahLst/>
              <a:cxnLst/>
              <a:rect l="l" t="t" r="r" b="b"/>
              <a:pathLst>
                <a:path w="9525" h="1466850">
                  <a:moveTo>
                    <a:pt x="9525" y="0"/>
                  </a:moveTo>
                  <a:lnTo>
                    <a:pt x="0" y="0"/>
                  </a:lnTo>
                  <a:lnTo>
                    <a:pt x="0" y="1466850"/>
                  </a:lnTo>
                  <a:lnTo>
                    <a:pt x="9525" y="1466850"/>
                  </a:lnTo>
                  <a:lnTo>
                    <a:pt x="9525" y="0"/>
                  </a:lnTo>
                  <a:close/>
                </a:path>
              </a:pathLst>
            </a:custGeom>
            <a:solidFill>
              <a:srgbClr val="D4D4D4"/>
            </a:solidFill>
          </p:spPr>
          <p:txBody>
            <a:bodyPr wrap="square" lIns="0" tIns="0" rIns="0" bIns="0" rtlCol="0"/>
            <a:lstStyle/>
            <a:p>
              <a:endParaRPr/>
            </a:p>
          </p:txBody>
        </p:sp>
        <p:pic>
          <p:nvPicPr>
            <p:cNvPr id="11" name="object 11"/>
            <p:cNvPicPr/>
            <p:nvPr/>
          </p:nvPicPr>
          <p:blipFill>
            <a:blip r:embed="rId4" cstate="print"/>
            <a:stretch>
              <a:fillRect/>
            </a:stretch>
          </p:blipFill>
          <p:spPr>
            <a:xfrm>
              <a:off x="3305175" y="4105211"/>
              <a:ext cx="3452876" cy="138112"/>
            </a:xfrm>
            <a:prstGeom prst="rect">
              <a:avLst/>
            </a:prstGeom>
          </p:spPr>
        </p:pic>
        <p:sp>
          <p:nvSpPr>
            <p:cNvPr id="12" name="object 12"/>
            <p:cNvSpPr/>
            <p:nvPr/>
          </p:nvSpPr>
          <p:spPr>
            <a:xfrm>
              <a:off x="3367151" y="4157725"/>
              <a:ext cx="3324225" cy="0"/>
            </a:xfrm>
            <a:custGeom>
              <a:avLst/>
              <a:gdLst/>
              <a:ahLst/>
              <a:cxnLst/>
              <a:rect l="l" t="t" r="r" b="b"/>
              <a:pathLst>
                <a:path w="3324225">
                  <a:moveTo>
                    <a:pt x="0" y="0"/>
                  </a:moveTo>
                  <a:lnTo>
                    <a:pt x="3324225" y="0"/>
                  </a:lnTo>
                </a:path>
              </a:pathLst>
            </a:custGeom>
            <a:ln w="12700">
              <a:solidFill>
                <a:srgbClr val="E97031"/>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3305175" y="4581461"/>
              <a:ext cx="3452876" cy="138112"/>
            </a:xfrm>
            <a:prstGeom prst="rect">
              <a:avLst/>
            </a:prstGeom>
          </p:spPr>
        </p:pic>
        <p:sp>
          <p:nvSpPr>
            <p:cNvPr id="14" name="object 14"/>
            <p:cNvSpPr/>
            <p:nvPr/>
          </p:nvSpPr>
          <p:spPr>
            <a:xfrm>
              <a:off x="3367151" y="4633975"/>
              <a:ext cx="3324225" cy="0"/>
            </a:xfrm>
            <a:custGeom>
              <a:avLst/>
              <a:gdLst/>
              <a:ahLst/>
              <a:cxnLst/>
              <a:rect l="l" t="t" r="r" b="b"/>
              <a:pathLst>
                <a:path w="3324225">
                  <a:moveTo>
                    <a:pt x="0" y="0"/>
                  </a:moveTo>
                  <a:lnTo>
                    <a:pt x="3324225" y="0"/>
                  </a:lnTo>
                </a:path>
              </a:pathLst>
            </a:custGeom>
            <a:ln w="12700">
              <a:solidFill>
                <a:srgbClr val="186B23"/>
              </a:solidFill>
            </a:ln>
          </p:spPr>
          <p:txBody>
            <a:bodyPr wrap="square" lIns="0" tIns="0" rIns="0" bIns="0" rtlCol="0"/>
            <a:lstStyle/>
            <a:p>
              <a:endParaRPr/>
            </a:p>
          </p:txBody>
        </p:sp>
        <p:pic>
          <p:nvPicPr>
            <p:cNvPr id="15" name="object 15"/>
            <p:cNvPicPr/>
            <p:nvPr/>
          </p:nvPicPr>
          <p:blipFill>
            <a:blip r:embed="rId4" cstate="print"/>
            <a:stretch>
              <a:fillRect/>
            </a:stretch>
          </p:blipFill>
          <p:spPr>
            <a:xfrm>
              <a:off x="3305175" y="5067236"/>
              <a:ext cx="3452876" cy="138112"/>
            </a:xfrm>
            <a:prstGeom prst="rect">
              <a:avLst/>
            </a:prstGeom>
          </p:spPr>
        </p:pic>
        <p:sp>
          <p:nvSpPr>
            <p:cNvPr id="16" name="object 16"/>
            <p:cNvSpPr/>
            <p:nvPr/>
          </p:nvSpPr>
          <p:spPr>
            <a:xfrm>
              <a:off x="3367151" y="5119750"/>
              <a:ext cx="3324225" cy="0"/>
            </a:xfrm>
            <a:custGeom>
              <a:avLst/>
              <a:gdLst/>
              <a:ahLst/>
              <a:cxnLst/>
              <a:rect l="l" t="t" r="r" b="b"/>
              <a:pathLst>
                <a:path w="3324225">
                  <a:moveTo>
                    <a:pt x="0" y="0"/>
                  </a:moveTo>
                  <a:lnTo>
                    <a:pt x="3324225" y="0"/>
                  </a:lnTo>
                </a:path>
              </a:pathLst>
            </a:custGeom>
            <a:ln w="12700">
              <a:solidFill>
                <a:srgbClr val="0E9ED4"/>
              </a:solidFill>
            </a:ln>
          </p:spPr>
          <p:txBody>
            <a:bodyPr wrap="square" lIns="0" tIns="0" rIns="0" bIns="0" rtlCol="0"/>
            <a:lstStyle/>
            <a:p>
              <a:endParaRPr/>
            </a:p>
          </p:txBody>
        </p:sp>
        <p:pic>
          <p:nvPicPr>
            <p:cNvPr id="17" name="object 17"/>
            <p:cNvPicPr/>
            <p:nvPr/>
          </p:nvPicPr>
          <p:blipFill>
            <a:blip r:embed="rId4" cstate="print"/>
            <a:stretch>
              <a:fillRect/>
            </a:stretch>
          </p:blipFill>
          <p:spPr>
            <a:xfrm>
              <a:off x="3305175" y="5543549"/>
              <a:ext cx="3452876" cy="138112"/>
            </a:xfrm>
            <a:prstGeom prst="rect">
              <a:avLst/>
            </a:prstGeom>
          </p:spPr>
        </p:pic>
        <p:sp>
          <p:nvSpPr>
            <p:cNvPr id="18" name="object 18"/>
            <p:cNvSpPr/>
            <p:nvPr/>
          </p:nvSpPr>
          <p:spPr>
            <a:xfrm>
              <a:off x="3367151" y="5595937"/>
              <a:ext cx="3324225" cy="0"/>
            </a:xfrm>
            <a:custGeom>
              <a:avLst/>
              <a:gdLst/>
              <a:ahLst/>
              <a:cxnLst/>
              <a:rect l="l" t="t" r="r" b="b"/>
              <a:pathLst>
                <a:path w="3324225">
                  <a:moveTo>
                    <a:pt x="0" y="0"/>
                  </a:moveTo>
                  <a:lnTo>
                    <a:pt x="3324225" y="0"/>
                  </a:lnTo>
                </a:path>
              </a:pathLst>
            </a:custGeom>
            <a:ln w="12700">
              <a:solidFill>
                <a:srgbClr val="9F2B92"/>
              </a:solidFill>
            </a:ln>
          </p:spPr>
          <p:txBody>
            <a:bodyPr wrap="square" lIns="0" tIns="0" rIns="0" bIns="0" rtlCol="0"/>
            <a:lstStyle/>
            <a:p>
              <a:endParaRPr/>
            </a:p>
          </p:txBody>
        </p:sp>
      </p:grpSp>
      <p:pic>
        <p:nvPicPr>
          <p:cNvPr id="19" name="object 19"/>
          <p:cNvPicPr/>
          <p:nvPr/>
        </p:nvPicPr>
        <p:blipFill>
          <a:blip r:embed="rId5" cstate="print"/>
          <a:stretch>
            <a:fillRect/>
          </a:stretch>
        </p:blipFill>
        <p:spPr>
          <a:xfrm>
            <a:off x="7724775" y="2305050"/>
            <a:ext cx="4467225" cy="2247900"/>
          </a:xfrm>
          <a:prstGeom prst="rect">
            <a:avLst/>
          </a:prstGeom>
        </p:spPr>
      </p:pic>
      <p:pic>
        <p:nvPicPr>
          <p:cNvPr id="20" name="object 20"/>
          <p:cNvPicPr/>
          <p:nvPr/>
        </p:nvPicPr>
        <p:blipFill>
          <a:blip r:embed="rId6" cstate="print"/>
          <a:stretch>
            <a:fillRect/>
          </a:stretch>
        </p:blipFill>
        <p:spPr>
          <a:xfrm>
            <a:off x="7724775" y="4619623"/>
            <a:ext cx="4467225" cy="2238375"/>
          </a:xfrm>
          <a:prstGeom prst="rect">
            <a:avLst/>
          </a:prstGeom>
        </p:spPr>
      </p:pic>
      <p:sp>
        <p:nvSpPr>
          <p:cNvPr id="21" name="object 21"/>
          <p:cNvSpPr txBox="1"/>
          <p:nvPr/>
        </p:nvSpPr>
        <p:spPr>
          <a:xfrm>
            <a:off x="3458017" y="4112865"/>
            <a:ext cx="2411160" cy="1921616"/>
          </a:xfrm>
          <a:prstGeom prst="rect">
            <a:avLst/>
          </a:prstGeom>
        </p:spPr>
        <p:txBody>
          <a:bodyPr vert="horz" wrap="square" lIns="0" tIns="12065" rIns="0" bIns="0" rtlCol="0">
            <a:spAutoFit/>
          </a:bodyPr>
          <a:lstStyle/>
          <a:p>
            <a:pPr marR="5080">
              <a:lnSpc>
                <a:spcPct val="146700"/>
              </a:lnSpc>
              <a:spcBef>
                <a:spcPts val="95"/>
              </a:spcBef>
            </a:pPr>
            <a:r>
              <a:rPr sz="2150" spc="50" dirty="0">
                <a:latin typeface="Calibri"/>
                <a:cs typeface="Calibri"/>
              </a:rPr>
              <a:t>Distribution </a:t>
            </a:r>
            <a:r>
              <a:rPr sz="2150" spc="35" dirty="0">
                <a:latin typeface="Calibri"/>
                <a:cs typeface="Calibri"/>
              </a:rPr>
              <a:t>Treatment</a:t>
            </a:r>
            <a:endParaRPr lang="en-US" sz="2150" spc="35" dirty="0">
              <a:latin typeface="Calibri"/>
              <a:cs typeface="Calibri"/>
            </a:endParaRPr>
          </a:p>
          <a:p>
            <a:pPr marR="5080">
              <a:lnSpc>
                <a:spcPct val="146700"/>
              </a:lnSpc>
              <a:spcBef>
                <a:spcPts val="95"/>
              </a:spcBef>
            </a:pPr>
            <a:r>
              <a:rPr sz="2150" spc="70" dirty="0">
                <a:latin typeface="Calibri"/>
                <a:cs typeface="Calibri"/>
              </a:rPr>
              <a:t>Sewer</a:t>
            </a:r>
            <a:r>
              <a:rPr sz="2150" spc="-20" dirty="0">
                <a:latin typeface="Calibri"/>
                <a:cs typeface="Calibri"/>
              </a:rPr>
              <a:t> </a:t>
            </a:r>
            <a:r>
              <a:rPr sz="2150" spc="90" dirty="0">
                <a:latin typeface="Calibri"/>
                <a:cs typeface="Calibri"/>
              </a:rPr>
              <a:t>Collection </a:t>
            </a:r>
            <a:r>
              <a:rPr sz="2150" dirty="0">
                <a:latin typeface="Calibri"/>
                <a:cs typeface="Calibri"/>
              </a:rPr>
              <a:t>WW </a:t>
            </a:r>
            <a:r>
              <a:rPr sz="2150" spc="-10" dirty="0">
                <a:latin typeface="Calibri"/>
                <a:cs typeface="Calibri"/>
              </a:rPr>
              <a:t>Treatment</a:t>
            </a:r>
            <a:endParaRPr sz="2150" dirty="0">
              <a:latin typeface="Calibri"/>
              <a:cs typeface="Calibri"/>
            </a:endParaRPr>
          </a:p>
        </p:txBody>
      </p:sp>
      <p:sp>
        <p:nvSpPr>
          <p:cNvPr id="23" name="object 23"/>
          <p:cNvSpPr txBox="1"/>
          <p:nvPr/>
        </p:nvSpPr>
        <p:spPr>
          <a:xfrm>
            <a:off x="11150600" y="6443756"/>
            <a:ext cx="170815" cy="211454"/>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1200" spc="-50" dirty="0">
                <a:solidFill>
                  <a:srgbClr val="767676"/>
                </a:solidFill>
                <a:latin typeface="Calibri"/>
                <a:cs typeface="Calibri"/>
              </a:rPr>
              <a:t>2</a:t>
            </a:fld>
            <a:endParaRPr sz="1200">
              <a:latin typeface="Calibri"/>
              <a:cs typeface="Calibri"/>
            </a:endParaRPr>
          </a:p>
        </p:txBody>
      </p:sp>
      <p:sp>
        <p:nvSpPr>
          <p:cNvPr id="24" name="Slide Number Placeholder 23">
            <a:extLst>
              <a:ext uri="{FF2B5EF4-FFF2-40B4-BE49-F238E27FC236}">
                <a16:creationId xmlns:a16="http://schemas.microsoft.com/office/drawing/2014/main" id="{F2141902-AC35-C33E-F600-ABB519B3D74D}"/>
              </a:ext>
            </a:extLst>
          </p:cNvPr>
          <p:cNvSpPr>
            <a:spLocks noGrp="1"/>
          </p:cNvSpPr>
          <p:nvPr>
            <p:ph type="sldNum" sz="quarter" idx="12"/>
          </p:nvPr>
        </p:nvSpPr>
        <p:spPr/>
        <p:txBody>
          <a:bodyPr/>
          <a:lstStyle/>
          <a:p>
            <a:fld id="{6EC10364-A5BD-45C3-9A37-A64E0AFC0906}" type="slidenum">
              <a:rPr lang="en-US" smtClean="0"/>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04569" y="1448383"/>
            <a:ext cx="6412676" cy="4842351"/>
          </a:xfrm>
          <a:prstGeom prst="rect">
            <a:avLst/>
          </a:prstGeom>
        </p:spPr>
        <p:txBody>
          <a:bodyPr vert="horz" wrap="square" lIns="0" tIns="40640" rIns="0" bIns="0" rtlCol="0">
            <a:spAutoFit/>
          </a:bodyPr>
          <a:lstStyle/>
          <a:p>
            <a:pPr marL="245110" marR="313690" indent="-233045">
              <a:buFont typeface="Arial"/>
              <a:buChar char="•"/>
              <a:tabLst>
                <a:tab pos="245110" algn="l"/>
              </a:tabLst>
            </a:pPr>
            <a:r>
              <a:rPr lang="en-US" sz="2400" b="1" dirty="0">
                <a:latin typeface="Aptos" panose="020B0004020202020204" pitchFamily="34" charset="0"/>
                <a:cs typeface="Times New Roman"/>
              </a:rPr>
              <a:t>   96</a:t>
            </a:r>
            <a:r>
              <a:rPr lang="en-US" sz="2400" b="1" spc="-75" dirty="0">
                <a:latin typeface="Aptos" panose="020B0004020202020204" pitchFamily="34" charset="0"/>
                <a:cs typeface="Times New Roman"/>
              </a:rPr>
              <a:t> Stand-Alone Water Utility Systems</a:t>
            </a:r>
          </a:p>
          <a:p>
            <a:pPr marL="12065" marR="313690">
              <a:tabLst>
                <a:tab pos="245110" algn="l"/>
              </a:tabLst>
            </a:pPr>
            <a:endParaRPr lang="en-US" sz="2400" b="1" spc="-75" dirty="0">
              <a:latin typeface="Aptos" panose="020B0004020202020204" pitchFamily="34" charset="0"/>
              <a:cs typeface="Times New Roman"/>
            </a:endParaRPr>
          </a:p>
          <a:p>
            <a:pPr marL="245110" marR="313690" indent="-233045">
              <a:buFont typeface="Arial"/>
              <a:buChar char="•"/>
              <a:tabLst>
                <a:tab pos="245110" algn="l"/>
              </a:tabLst>
            </a:pPr>
            <a:r>
              <a:rPr lang="en-US" sz="2400" b="1" spc="-75" dirty="0">
                <a:latin typeface="Aptos" panose="020B0004020202020204" pitchFamily="34" charset="0"/>
                <a:cs typeface="Times New Roman"/>
              </a:rPr>
              <a:t>      </a:t>
            </a:r>
            <a:r>
              <a:rPr lang="en-US" sz="2400" b="1" dirty="0">
                <a:latin typeface="Aptos" panose="020B0004020202020204" pitchFamily="34" charset="0"/>
                <a:cs typeface="Times New Roman"/>
              </a:rPr>
              <a:t>3</a:t>
            </a:r>
            <a:r>
              <a:rPr lang="en-US" sz="2400" b="1" spc="-105" dirty="0">
                <a:latin typeface="Aptos" panose="020B0004020202020204" pitchFamily="34" charset="0"/>
                <a:cs typeface="Times New Roman"/>
              </a:rPr>
              <a:t> </a:t>
            </a:r>
            <a:r>
              <a:rPr lang="en-US" sz="2400" b="1" spc="-95" dirty="0">
                <a:latin typeface="Aptos" panose="020B0004020202020204" pitchFamily="34" charset="0"/>
                <a:cs typeface="Times New Roman"/>
              </a:rPr>
              <a:t>Water Treatment Plants</a:t>
            </a:r>
          </a:p>
          <a:p>
            <a:pPr marL="245110" marR="313690" indent="-233045">
              <a:buFont typeface="Arial"/>
              <a:buChar char="•"/>
              <a:tabLst>
                <a:tab pos="245110" algn="l"/>
              </a:tabLst>
            </a:pPr>
            <a:endParaRPr lang="en-US" sz="2400" b="1" dirty="0">
              <a:latin typeface="Aptos" panose="020B0004020202020204" pitchFamily="34" charset="0"/>
              <a:cs typeface="Times New Roman"/>
            </a:endParaRPr>
          </a:p>
          <a:p>
            <a:pPr marL="245745" indent="-233045">
              <a:buFont typeface="Arial"/>
              <a:buChar char="•"/>
              <a:tabLst>
                <a:tab pos="245745" algn="l"/>
              </a:tabLst>
            </a:pPr>
            <a:r>
              <a:rPr lang="en-US" sz="2400" b="1" dirty="0">
                <a:latin typeface="Aptos" panose="020B0004020202020204" pitchFamily="34" charset="0"/>
                <a:cs typeface="Times New Roman"/>
              </a:rPr>
              <a:t>332</a:t>
            </a:r>
            <a:r>
              <a:rPr lang="en-US" sz="2400" b="1" spc="-105" dirty="0">
                <a:latin typeface="Aptos" panose="020B0004020202020204" pitchFamily="34" charset="0"/>
                <a:cs typeface="Times New Roman"/>
              </a:rPr>
              <a:t> Water </a:t>
            </a:r>
            <a:r>
              <a:rPr lang="en-US" sz="2400" b="1" spc="-20" dirty="0">
                <a:latin typeface="Aptos" panose="020B0004020202020204" pitchFamily="34" charset="0"/>
                <a:cs typeface="Times New Roman"/>
              </a:rPr>
              <a:t>Wells with Treatment</a:t>
            </a:r>
            <a:endParaRPr lang="en-US" sz="2400" b="1" dirty="0">
              <a:latin typeface="Aptos" panose="020B0004020202020204" pitchFamily="34" charset="0"/>
              <a:cs typeface="Times New Roman"/>
            </a:endParaRPr>
          </a:p>
          <a:p>
            <a:pPr marL="245745" indent="-233045">
              <a:buFont typeface="Arial"/>
              <a:buChar char="•"/>
              <a:tabLst>
                <a:tab pos="245745" algn="l"/>
              </a:tabLst>
            </a:pPr>
            <a:r>
              <a:rPr lang="en-US" sz="2400" b="1" dirty="0">
                <a:latin typeface="Aptos" panose="020B0004020202020204" pitchFamily="34" charset="0"/>
                <a:cs typeface="Times New Roman"/>
              </a:rPr>
              <a:t>127</a:t>
            </a:r>
            <a:r>
              <a:rPr lang="en-US" sz="2400" b="1" spc="-40" dirty="0">
                <a:latin typeface="Aptos" panose="020B0004020202020204" pitchFamily="34" charset="0"/>
                <a:cs typeface="Times New Roman"/>
              </a:rPr>
              <a:t> </a:t>
            </a:r>
            <a:r>
              <a:rPr lang="en-US" sz="2400" b="1" spc="-25" dirty="0">
                <a:latin typeface="Aptos" panose="020B0004020202020204" pitchFamily="34" charset="0"/>
                <a:cs typeface="Times New Roman"/>
              </a:rPr>
              <a:t>Booster Stations</a:t>
            </a:r>
          </a:p>
          <a:p>
            <a:pPr marL="245745" indent="-233045">
              <a:buFont typeface="Arial"/>
              <a:buChar char="•"/>
              <a:tabLst>
                <a:tab pos="245745" algn="l"/>
              </a:tabLst>
            </a:pPr>
            <a:r>
              <a:rPr lang="en-US" sz="2400" b="1" dirty="0">
                <a:latin typeface="Aptos" panose="020B0004020202020204" pitchFamily="34" charset="0"/>
                <a:cs typeface="Times New Roman"/>
              </a:rPr>
              <a:t>363</a:t>
            </a:r>
            <a:r>
              <a:rPr lang="en-US" sz="2400" b="1" spc="-40" dirty="0">
                <a:latin typeface="Aptos" panose="020B0004020202020204" pitchFamily="34" charset="0"/>
                <a:cs typeface="Times New Roman"/>
              </a:rPr>
              <a:t> </a:t>
            </a:r>
            <a:r>
              <a:rPr lang="en-US" sz="2400" b="1" spc="-20" dirty="0">
                <a:latin typeface="Aptos" panose="020B0004020202020204" pitchFamily="34" charset="0"/>
                <a:cs typeface="Times New Roman"/>
              </a:rPr>
              <a:t>Storage Tanks</a:t>
            </a:r>
          </a:p>
          <a:p>
            <a:pPr marL="12065" marR="313690">
              <a:tabLst>
                <a:tab pos="245110" algn="l"/>
              </a:tabLst>
            </a:pPr>
            <a:endParaRPr lang="en-US" sz="2400" b="1" dirty="0">
              <a:latin typeface="Aptos" panose="020B0004020202020204" pitchFamily="34" charset="0"/>
              <a:cs typeface="Times New Roman"/>
            </a:endParaRPr>
          </a:p>
          <a:p>
            <a:pPr marL="245110" marR="313690" indent="-233045">
              <a:buFont typeface="Arial"/>
              <a:buChar char="•"/>
              <a:tabLst>
                <a:tab pos="245110" algn="l"/>
              </a:tabLst>
            </a:pPr>
            <a:r>
              <a:rPr lang="en-US" sz="2400" b="1" spc="-80" dirty="0">
                <a:latin typeface="Aptos" panose="020B0004020202020204" pitchFamily="34" charset="0"/>
                <a:cs typeface="Times New Roman"/>
              </a:rPr>
              <a:t>7,567</a:t>
            </a:r>
            <a:r>
              <a:rPr lang="en-US" sz="2400" b="1" spc="-110" dirty="0">
                <a:latin typeface="Aptos" panose="020B0004020202020204" pitchFamily="34" charset="0"/>
                <a:cs typeface="Times New Roman"/>
              </a:rPr>
              <a:t> Miles of Water Main Lines</a:t>
            </a:r>
          </a:p>
          <a:p>
            <a:pPr marL="12065" marR="313690">
              <a:tabLst>
                <a:tab pos="245110" algn="l"/>
              </a:tabLst>
            </a:pPr>
            <a:endParaRPr lang="en-US" sz="2400" b="1" spc="-20" dirty="0">
              <a:latin typeface="Aptos" panose="020B0004020202020204" pitchFamily="34" charset="0"/>
              <a:cs typeface="Times New Roman"/>
            </a:endParaRPr>
          </a:p>
          <a:p>
            <a:pPr marL="245110" marR="313690" indent="-233045">
              <a:buFont typeface="Arial"/>
              <a:buChar char="•"/>
              <a:tabLst>
                <a:tab pos="245110" algn="l"/>
              </a:tabLst>
            </a:pPr>
            <a:r>
              <a:rPr lang="en-US" sz="2400" b="1" spc="-75" dirty="0">
                <a:latin typeface="Aptos" panose="020B0004020202020204" pitchFamily="34" charset="0"/>
                <a:cs typeface="Times New Roman"/>
              </a:rPr>
              <a:t>790</a:t>
            </a:r>
            <a:r>
              <a:rPr lang="en-US" sz="2400" b="1" spc="-125" dirty="0">
                <a:latin typeface="Aptos" panose="020B0004020202020204" pitchFamily="34" charset="0"/>
                <a:cs typeface="Times New Roman"/>
              </a:rPr>
              <a:t> Miles  of  Service Lines</a:t>
            </a:r>
            <a:endParaRPr lang="en-US" sz="2400" b="1" dirty="0">
              <a:latin typeface="Aptos" panose="020B0004020202020204" pitchFamily="34" charset="0"/>
              <a:cs typeface="Times New Roman"/>
            </a:endParaRPr>
          </a:p>
          <a:p>
            <a:pPr marL="245745" indent="-233045">
              <a:buFont typeface="Arial"/>
              <a:buChar char="•"/>
              <a:tabLst>
                <a:tab pos="245745" algn="l"/>
              </a:tabLst>
            </a:pPr>
            <a:endParaRPr lang="en-US" sz="2400" b="1" spc="-20" dirty="0">
              <a:latin typeface="Aptos" panose="020B0004020202020204" pitchFamily="34" charset="0"/>
              <a:cs typeface="Times New Roman"/>
            </a:endParaRPr>
          </a:p>
          <a:p>
            <a:pPr marL="245745" indent="-233045">
              <a:buFont typeface="Arial"/>
              <a:buChar char="•"/>
              <a:tabLst>
                <a:tab pos="245745" algn="l"/>
              </a:tabLst>
            </a:pPr>
            <a:r>
              <a:rPr lang="en-US" sz="2400" b="1" spc="-20" dirty="0">
                <a:latin typeface="Aptos" panose="020B0004020202020204" pitchFamily="34" charset="0"/>
                <a:cs typeface="Times New Roman"/>
              </a:rPr>
              <a:t>40,719 Water Customers  </a:t>
            </a:r>
            <a:endParaRPr sz="2400" b="1" dirty="0">
              <a:latin typeface="Aptos" panose="020B0004020202020204" pitchFamily="34" charset="0"/>
              <a:cs typeface="Times New Roman"/>
            </a:endParaRPr>
          </a:p>
        </p:txBody>
      </p:sp>
      <p:pic>
        <p:nvPicPr>
          <p:cNvPr id="3" name="Picture 2" descr="Logo&#10;&#10;Description automatically generated">
            <a:extLst>
              <a:ext uri="{FF2B5EF4-FFF2-40B4-BE49-F238E27FC236}">
                <a16:creationId xmlns:a16="http://schemas.microsoft.com/office/drawing/2014/main" id="{EF6D9F9B-0374-331C-F44A-FF21DD67BB15}"/>
              </a:ext>
            </a:extLst>
          </p:cNvPr>
          <p:cNvPicPr>
            <a:picLocks noChangeAspect="1"/>
          </p:cNvPicPr>
          <p:nvPr/>
        </p:nvPicPr>
        <p:blipFill>
          <a:blip r:embed="rId3" cstate="print">
            <a:extLst>
              <a:ext uri="{28A0092B-C50C-407E-A947-70E740481C1C}">
                <a14:useLocalDpi xmlns:a14="http://schemas.microsoft.com/office/drawing/2010/main" val="0"/>
              </a:ext>
            </a:extLst>
          </a:blip>
          <a:srcRect r="-10" b="407"/>
          <a:stretch>
            <a:fillRect/>
          </a:stretch>
        </p:blipFill>
        <p:spPr>
          <a:xfrm>
            <a:off x="427283" y="199546"/>
            <a:ext cx="1022898" cy="987157"/>
          </a:xfrm>
          <a:prstGeom prst="rect">
            <a:avLst/>
          </a:prstGeom>
        </p:spPr>
      </p:pic>
      <p:sp>
        <p:nvSpPr>
          <p:cNvPr id="15" name="Title 1">
            <a:extLst>
              <a:ext uri="{FF2B5EF4-FFF2-40B4-BE49-F238E27FC236}">
                <a16:creationId xmlns:a16="http://schemas.microsoft.com/office/drawing/2014/main" id="{CCCA43EE-2E54-2DB9-9D4E-E565B69F70DD}"/>
              </a:ext>
            </a:extLst>
          </p:cNvPr>
          <p:cNvSpPr txBox="1">
            <a:spLocks/>
          </p:cNvSpPr>
          <p:nvPr/>
        </p:nvSpPr>
        <p:spPr>
          <a:xfrm>
            <a:off x="1596096" y="304834"/>
            <a:ext cx="10065447" cy="881869"/>
          </a:xfrm>
          <a:prstGeom prst="rect">
            <a:avLst/>
          </a:prstGeom>
          <a:gradFill>
            <a:gsLst>
              <a:gs pos="86000">
                <a:srgbClr val="74C4E9"/>
              </a:gs>
              <a:gs pos="37592">
                <a:srgbClr val="002060"/>
              </a:gs>
              <a:gs pos="0">
                <a:srgbClr val="002060"/>
              </a:gs>
              <a:gs pos="70000">
                <a:schemeClr val="tx2">
                  <a:lumMod val="75000"/>
                  <a:lumOff val="25000"/>
                </a:schemeClr>
              </a:gs>
              <a:gs pos="89000">
                <a:schemeClr val="accent1">
                  <a:lumMod val="45000"/>
                  <a:lumOff val="55000"/>
                </a:schemeClr>
              </a:gs>
              <a:gs pos="100000">
                <a:schemeClr val="accent1">
                  <a:lumMod val="30000"/>
                  <a:lumOff val="70000"/>
                </a:schemeClr>
              </a:gs>
            </a:gsLst>
            <a:lin ang="0" scaled="1"/>
          </a:gra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Segoe UI" panose="020B0502040204020203" pitchFamily="34" charset="0"/>
              </a:rPr>
              <a:t>   </a:t>
            </a:r>
            <a:br>
              <a:rPr lang="en-US" sz="4000" b="1" dirty="0">
                <a:solidFill>
                  <a:schemeClr val="bg1"/>
                </a:solidFill>
                <a:latin typeface="Segoe UI" panose="020B0502040204020203" pitchFamily="34" charset="0"/>
              </a:rPr>
            </a:br>
            <a:r>
              <a:rPr lang="en-US" sz="4000" b="1" dirty="0">
                <a:solidFill>
                  <a:schemeClr val="bg1"/>
                </a:solidFill>
                <a:latin typeface="Segoe UI" panose="020B0502040204020203" pitchFamily="34" charset="0"/>
              </a:rPr>
              <a:t>NTUA Water Service Area </a:t>
            </a:r>
            <a:endParaRPr lang="en-US" sz="4000" dirty="0">
              <a:solidFill>
                <a:srgbClr val="FFFFFF"/>
              </a:solidFill>
            </a:endParaRPr>
          </a:p>
        </p:txBody>
      </p:sp>
      <p:pic>
        <p:nvPicPr>
          <p:cNvPr id="19" name="Picture 18">
            <a:extLst>
              <a:ext uri="{FF2B5EF4-FFF2-40B4-BE49-F238E27FC236}">
                <a16:creationId xmlns:a16="http://schemas.microsoft.com/office/drawing/2014/main" id="{87A27358-E8F7-2013-3651-723DAC7668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2321" y="1448383"/>
            <a:ext cx="4469102" cy="4842351"/>
          </a:xfrm>
          <a:prstGeom prst="rect">
            <a:avLst/>
          </a:prstGeom>
          <a:ln>
            <a:solidFill>
              <a:schemeClr val="tx1"/>
            </a:solidFill>
          </a:ln>
        </p:spPr>
      </p:pic>
      <p:sp>
        <p:nvSpPr>
          <p:cNvPr id="2" name="Slide Number Placeholder 1">
            <a:extLst>
              <a:ext uri="{FF2B5EF4-FFF2-40B4-BE49-F238E27FC236}">
                <a16:creationId xmlns:a16="http://schemas.microsoft.com/office/drawing/2014/main" id="{DCDC653F-A88C-3931-102B-0EBFF1CFB360}"/>
              </a:ext>
            </a:extLst>
          </p:cNvPr>
          <p:cNvSpPr>
            <a:spLocks noGrp="1"/>
          </p:cNvSpPr>
          <p:nvPr>
            <p:ph type="sldNum" sz="quarter" idx="12"/>
          </p:nvPr>
        </p:nvSpPr>
        <p:spPr/>
        <p:txBody>
          <a:bodyPr/>
          <a:lstStyle/>
          <a:p>
            <a:fld id="{6EC10364-A5BD-45C3-9A37-A64E0AFC0906}" type="slidenum">
              <a:rPr lang="en-US" smtClean="0"/>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98C9732B-00E5-ABC5-336B-8090058E2A10}"/>
              </a:ext>
            </a:extLst>
          </p:cNvPr>
          <p:cNvPicPr>
            <a:picLocks noChangeAspect="1"/>
          </p:cNvPicPr>
          <p:nvPr/>
        </p:nvPicPr>
        <p:blipFill>
          <a:blip r:embed="rId3" cstate="print">
            <a:extLst>
              <a:ext uri="{28A0092B-C50C-407E-A947-70E740481C1C}">
                <a14:useLocalDpi xmlns:a14="http://schemas.microsoft.com/office/drawing/2010/main" val="0"/>
              </a:ext>
            </a:extLst>
          </a:blip>
          <a:srcRect r="-10" b="407"/>
          <a:stretch>
            <a:fillRect/>
          </a:stretch>
        </p:blipFill>
        <p:spPr>
          <a:xfrm>
            <a:off x="573198" y="165817"/>
            <a:ext cx="1022898" cy="987157"/>
          </a:xfrm>
          <a:prstGeom prst="rect">
            <a:avLst/>
          </a:prstGeom>
        </p:spPr>
      </p:pic>
      <p:sp>
        <p:nvSpPr>
          <p:cNvPr id="15" name="TextBox 14">
            <a:extLst>
              <a:ext uri="{FF2B5EF4-FFF2-40B4-BE49-F238E27FC236}">
                <a16:creationId xmlns:a16="http://schemas.microsoft.com/office/drawing/2014/main" id="{880FAAAD-8120-068E-6BA7-8A8EAF4A6E3A}"/>
              </a:ext>
            </a:extLst>
          </p:cNvPr>
          <p:cNvSpPr txBox="1"/>
          <p:nvPr/>
        </p:nvSpPr>
        <p:spPr>
          <a:xfrm>
            <a:off x="573198" y="1905506"/>
            <a:ext cx="6311359" cy="3785652"/>
          </a:xfrm>
          <a:prstGeom prst="rect">
            <a:avLst/>
          </a:prstGeom>
          <a:noFill/>
        </p:spPr>
        <p:txBody>
          <a:bodyPr wrap="square">
            <a:spAutoFit/>
          </a:bodyPr>
          <a:lstStyle/>
          <a:p>
            <a:pPr marL="245110" marR="313690" indent="-233045">
              <a:buFont typeface="Arial"/>
              <a:buChar char="•"/>
              <a:tabLst>
                <a:tab pos="245110" algn="l"/>
              </a:tabLst>
            </a:pPr>
            <a:r>
              <a:rPr lang="en-US" sz="2400" b="1" spc="-75" dirty="0">
                <a:latin typeface="Aptos" panose="020B0004020202020204" pitchFamily="34" charset="0"/>
                <a:cs typeface="Times New Roman"/>
              </a:rPr>
              <a:t>111 Stand-Alone Wastewater Systems</a:t>
            </a:r>
          </a:p>
          <a:p>
            <a:pPr marL="245110" marR="313690" indent="-233045">
              <a:buFont typeface="Arial"/>
              <a:buChar char="•"/>
              <a:tabLst>
                <a:tab pos="245110" algn="l"/>
              </a:tabLst>
            </a:pPr>
            <a:endParaRPr lang="en-US" sz="2400" b="1" spc="-75" dirty="0">
              <a:latin typeface="Aptos" panose="020B0004020202020204" pitchFamily="34" charset="0"/>
              <a:cs typeface="Times New Roman"/>
            </a:endParaRPr>
          </a:p>
          <a:p>
            <a:pPr marL="245110" marR="313690" indent="-233045">
              <a:buFont typeface="Arial"/>
              <a:buChar char="•"/>
              <a:tabLst>
                <a:tab pos="245110" algn="l"/>
              </a:tabLst>
            </a:pPr>
            <a:r>
              <a:rPr lang="en-US" sz="2400" b="1" spc="-75" dirty="0">
                <a:latin typeface="Aptos" panose="020B0004020202020204" pitchFamily="34" charset="0"/>
                <a:cs typeface="Times New Roman"/>
              </a:rPr>
              <a:t> 9 Wastewater Discharging Treatment Plants</a:t>
            </a:r>
            <a:endParaRPr lang="en-US" sz="2400" b="1" spc="-125" dirty="0">
              <a:latin typeface="Aptos" panose="020B0004020202020204" pitchFamily="34" charset="0"/>
              <a:cs typeface="Times New Roman"/>
            </a:endParaRPr>
          </a:p>
          <a:p>
            <a:pPr marL="245110" marR="313690" indent="-233045">
              <a:buFont typeface="Arial"/>
              <a:buChar char="•"/>
              <a:tabLst>
                <a:tab pos="245110" algn="l"/>
              </a:tabLst>
            </a:pPr>
            <a:endParaRPr lang="en-US" sz="2400" b="1" dirty="0">
              <a:latin typeface="Aptos" panose="020B0004020202020204" pitchFamily="34" charset="0"/>
              <a:cs typeface="Times New Roman"/>
            </a:endParaRPr>
          </a:p>
          <a:p>
            <a:pPr marL="245110" marR="313690" indent="-233045">
              <a:buFont typeface="Arial"/>
              <a:buChar char="•"/>
              <a:tabLst>
                <a:tab pos="245110" algn="l"/>
              </a:tabLst>
            </a:pPr>
            <a:r>
              <a:rPr lang="en-US" sz="2400" b="1" dirty="0">
                <a:latin typeface="Aptos" panose="020B0004020202020204" pitchFamily="34" charset="0"/>
                <a:cs typeface="Times New Roman"/>
              </a:rPr>
              <a:t> 102 Non-Discharging Lagoons </a:t>
            </a:r>
          </a:p>
          <a:p>
            <a:pPr marL="12065" marR="313690">
              <a:tabLst>
                <a:tab pos="245110" algn="l"/>
              </a:tabLst>
            </a:pPr>
            <a:endParaRPr lang="en-US" sz="2400" b="1" dirty="0">
              <a:latin typeface="Aptos" panose="020B0004020202020204" pitchFamily="34" charset="0"/>
              <a:cs typeface="Times New Roman"/>
            </a:endParaRPr>
          </a:p>
          <a:p>
            <a:pPr marL="245110" marR="313690" indent="-233045">
              <a:buFont typeface="Arial"/>
              <a:buChar char="•"/>
              <a:tabLst>
                <a:tab pos="245110" algn="l"/>
              </a:tabLst>
            </a:pPr>
            <a:r>
              <a:rPr lang="en-US" sz="2400" b="1" spc="-80" dirty="0">
                <a:latin typeface="Aptos" panose="020B0004020202020204" pitchFamily="34" charset="0"/>
                <a:cs typeface="Times New Roman"/>
              </a:rPr>
              <a:t>371 </a:t>
            </a:r>
            <a:r>
              <a:rPr lang="en-US" sz="2400" b="1" spc="-110" dirty="0">
                <a:latin typeface="Aptos" panose="020B0004020202020204" pitchFamily="34" charset="0"/>
                <a:cs typeface="Times New Roman"/>
              </a:rPr>
              <a:t>Miles of Wastewater Collection</a:t>
            </a:r>
          </a:p>
          <a:p>
            <a:pPr marL="12065" marR="313690">
              <a:tabLst>
                <a:tab pos="245110" algn="l"/>
              </a:tabLst>
            </a:pPr>
            <a:endParaRPr lang="en-US" sz="2400" b="1" dirty="0">
              <a:latin typeface="Aptos" panose="020B0004020202020204" pitchFamily="34" charset="0"/>
              <a:cs typeface="Times New Roman"/>
            </a:endParaRPr>
          </a:p>
          <a:p>
            <a:pPr marL="245745" indent="-233045">
              <a:buFont typeface="Arial"/>
              <a:buChar char="•"/>
              <a:tabLst>
                <a:tab pos="245745" algn="l"/>
              </a:tabLst>
            </a:pPr>
            <a:r>
              <a:rPr lang="en-US" sz="2400" b="1" dirty="0">
                <a:latin typeface="Aptos" panose="020B0004020202020204" pitchFamily="34" charset="0"/>
                <a:cs typeface="Times New Roman"/>
              </a:rPr>
              <a:t>13,956 Wastewater Customers </a:t>
            </a:r>
            <a:endParaRPr lang="en-US" sz="2400" b="1" spc="-25" dirty="0">
              <a:latin typeface="Aptos" panose="020B0004020202020204" pitchFamily="34" charset="0"/>
              <a:cs typeface="Times New Roman"/>
            </a:endParaRPr>
          </a:p>
        </p:txBody>
      </p:sp>
      <p:pic>
        <p:nvPicPr>
          <p:cNvPr id="17" name="object 7" descr="A couple of glasses with liquid in them  AI-generated content may be incorrect.">
            <a:extLst>
              <a:ext uri="{FF2B5EF4-FFF2-40B4-BE49-F238E27FC236}">
                <a16:creationId xmlns:a16="http://schemas.microsoft.com/office/drawing/2014/main" id="{975F8F88-E82E-E46C-5413-A48A4DBED6E5}"/>
              </a:ext>
            </a:extLst>
          </p:cNvPr>
          <p:cNvPicPr/>
          <p:nvPr/>
        </p:nvPicPr>
        <p:blipFill>
          <a:blip r:embed="rId4" cstate="print"/>
          <a:stretch>
            <a:fillRect/>
          </a:stretch>
        </p:blipFill>
        <p:spPr>
          <a:xfrm>
            <a:off x="6708913" y="1488062"/>
            <a:ext cx="4909889" cy="4356147"/>
          </a:xfrm>
          <a:prstGeom prst="rect">
            <a:avLst/>
          </a:prstGeom>
          <a:ln>
            <a:solidFill>
              <a:schemeClr val="tx1"/>
            </a:solidFill>
          </a:ln>
        </p:spPr>
      </p:pic>
      <p:sp>
        <p:nvSpPr>
          <p:cNvPr id="20" name="Title 1">
            <a:extLst>
              <a:ext uri="{FF2B5EF4-FFF2-40B4-BE49-F238E27FC236}">
                <a16:creationId xmlns:a16="http://schemas.microsoft.com/office/drawing/2014/main" id="{6DA79630-CF4D-30FD-4C90-585ACBE167B6}"/>
              </a:ext>
            </a:extLst>
          </p:cNvPr>
          <p:cNvSpPr>
            <a:spLocks noGrp="1"/>
          </p:cNvSpPr>
          <p:nvPr>
            <p:ph type="title"/>
          </p:nvPr>
        </p:nvSpPr>
        <p:spPr>
          <a:xfrm>
            <a:off x="1819071" y="244855"/>
            <a:ext cx="10063683" cy="908119"/>
          </a:xfrm>
          <a:gradFill>
            <a:gsLst>
              <a:gs pos="64164">
                <a:srgbClr val="002060"/>
              </a:gs>
              <a:gs pos="33522">
                <a:srgbClr val="002060"/>
              </a:gs>
              <a:gs pos="0">
                <a:srgbClr val="002060"/>
              </a:gs>
              <a:gs pos="92000">
                <a:srgbClr val="80C9EB"/>
              </a:gs>
              <a:gs pos="79000">
                <a:schemeClr val="accent1">
                  <a:lumMod val="45000"/>
                  <a:lumOff val="55000"/>
                </a:schemeClr>
              </a:gs>
              <a:gs pos="83000">
                <a:schemeClr val="accent1">
                  <a:lumMod val="45000"/>
                  <a:lumOff val="55000"/>
                </a:schemeClr>
              </a:gs>
              <a:gs pos="100000">
                <a:schemeClr val="accent1">
                  <a:lumMod val="30000"/>
                  <a:lumOff val="70000"/>
                </a:schemeClr>
              </a:gs>
            </a:gsLst>
            <a:lin ang="0" scaled="1"/>
          </a:gradFill>
        </p:spPr>
        <p:txBody>
          <a:bodyPr>
            <a:normAutofit fontScale="90000"/>
          </a:bodyPr>
          <a:lstStyle/>
          <a:p>
            <a:r>
              <a:rPr lang="en-US" sz="4000" b="1" dirty="0">
                <a:solidFill>
                  <a:schemeClr val="bg1"/>
                </a:solidFill>
                <a:latin typeface="Segoe UI" panose="020B0502040204020203" pitchFamily="34" charset="0"/>
              </a:rPr>
              <a:t>   </a:t>
            </a:r>
            <a:br>
              <a:rPr lang="en-US" sz="4000" b="1" dirty="0">
                <a:solidFill>
                  <a:schemeClr val="bg1"/>
                </a:solidFill>
                <a:latin typeface="Segoe UI" panose="020B0502040204020203" pitchFamily="34" charset="0"/>
              </a:rPr>
            </a:br>
            <a:r>
              <a:rPr lang="en-US" sz="4000" b="1" dirty="0">
                <a:solidFill>
                  <a:schemeClr val="bg1"/>
                </a:solidFill>
                <a:latin typeface="Segoe UI" panose="020B0502040204020203" pitchFamily="34" charset="0"/>
              </a:rPr>
              <a:t>NTUA Wastewater Service Area </a:t>
            </a:r>
            <a:br>
              <a:rPr lang="en-US" sz="4000" dirty="0">
                <a:latin typeface="Segoe UI" panose="020B0502040204020203" pitchFamily="34" charset="0"/>
              </a:rPr>
            </a:br>
            <a:endParaRPr lang="en-US" sz="4000" dirty="0">
              <a:solidFill>
                <a:srgbClr val="FFFFFF"/>
              </a:solidFill>
            </a:endParaRPr>
          </a:p>
        </p:txBody>
      </p:sp>
      <p:sp>
        <p:nvSpPr>
          <p:cNvPr id="2" name="Slide Number Placeholder 1">
            <a:extLst>
              <a:ext uri="{FF2B5EF4-FFF2-40B4-BE49-F238E27FC236}">
                <a16:creationId xmlns:a16="http://schemas.microsoft.com/office/drawing/2014/main" id="{F61A9D16-1DEA-92CF-B7D3-7A699ECFE1A5}"/>
              </a:ext>
            </a:extLst>
          </p:cNvPr>
          <p:cNvSpPr>
            <a:spLocks noGrp="1"/>
          </p:cNvSpPr>
          <p:nvPr>
            <p:ph type="sldNum" sz="quarter" idx="12"/>
          </p:nvPr>
        </p:nvSpPr>
        <p:spPr/>
        <p:txBody>
          <a:bodyPr/>
          <a:lstStyle/>
          <a:p>
            <a:fld id="{6EC10364-A5BD-45C3-9A37-A64E0AFC0906}"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2197F-33CC-E5FB-CF05-53AD1F1C3A5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06AC0AC-4E37-BA0A-4BA0-DADF34CCFFDF}"/>
              </a:ext>
            </a:extLst>
          </p:cNvPr>
          <p:cNvSpPr txBox="1">
            <a:spLocks/>
          </p:cNvSpPr>
          <p:nvPr/>
        </p:nvSpPr>
        <p:spPr>
          <a:xfrm>
            <a:off x="395477" y="305825"/>
            <a:ext cx="11193144" cy="923330"/>
          </a:xfrm>
          <a:prstGeom prst="rect">
            <a:avLst/>
          </a:prstGeom>
          <a:gradFill>
            <a:gsLst>
              <a:gs pos="60218">
                <a:srgbClr val="002060"/>
              </a:gs>
              <a:gs pos="33226">
                <a:srgbClr val="002060"/>
              </a:gs>
              <a:gs pos="0">
                <a:srgbClr val="002060"/>
              </a:gs>
              <a:gs pos="74000">
                <a:srgbClr val="002060"/>
              </a:gs>
              <a:gs pos="83000">
                <a:schemeClr val="accent1">
                  <a:lumMod val="45000"/>
                  <a:lumOff val="55000"/>
                </a:schemeClr>
              </a:gs>
              <a:gs pos="100000">
                <a:schemeClr val="accent1">
                  <a:lumMod val="30000"/>
                  <a:lumOff val="70000"/>
                </a:schemeClr>
              </a:gs>
            </a:gsLst>
            <a:lin ang="0" scaled="1"/>
          </a:gradFill>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Segoe UI" panose="020B0502040204020203" pitchFamily="34" charset="0"/>
              </a:rPr>
              <a:t>   </a:t>
            </a:r>
            <a:br>
              <a:rPr lang="en-US" sz="4000" b="1" dirty="0">
                <a:solidFill>
                  <a:schemeClr val="bg1"/>
                </a:solidFill>
                <a:latin typeface="Segoe UI" panose="020B0502040204020203" pitchFamily="34" charset="0"/>
              </a:rPr>
            </a:br>
            <a:r>
              <a:rPr lang="en-US" sz="4000" b="1" dirty="0">
                <a:solidFill>
                  <a:schemeClr val="bg1"/>
                </a:solidFill>
                <a:latin typeface="Segoe UI" panose="020B0502040204020203" pitchFamily="34" charset="0"/>
              </a:rPr>
              <a:t> </a:t>
            </a:r>
            <a:r>
              <a:rPr lang="en-US" sz="6100" b="1" dirty="0">
                <a:solidFill>
                  <a:schemeClr val="bg1"/>
                </a:solidFill>
                <a:latin typeface="Segoe UI" panose="020B0502040204020203" pitchFamily="34" charset="0"/>
              </a:rPr>
              <a:t>How do NTUA 7/2026 Water Rates Compare in Region?</a:t>
            </a:r>
            <a:br>
              <a:rPr lang="en-US" sz="6100" dirty="0">
                <a:latin typeface="Segoe UI" panose="020B0502040204020203" pitchFamily="34" charset="0"/>
              </a:rPr>
            </a:br>
            <a:endParaRPr lang="en-US" sz="6100" dirty="0">
              <a:solidFill>
                <a:srgbClr val="FFFFFF"/>
              </a:solidFill>
            </a:endParaRPr>
          </a:p>
        </p:txBody>
      </p:sp>
      <p:pic>
        <p:nvPicPr>
          <p:cNvPr id="12" name="Picture 11">
            <a:extLst>
              <a:ext uri="{FF2B5EF4-FFF2-40B4-BE49-F238E27FC236}">
                <a16:creationId xmlns:a16="http://schemas.microsoft.com/office/drawing/2014/main" id="{D02A1B15-80E7-7683-0E2C-700D8646143E}"/>
              </a:ext>
            </a:extLst>
          </p:cNvPr>
          <p:cNvPicPr>
            <a:picLocks noChangeAspect="1"/>
          </p:cNvPicPr>
          <p:nvPr/>
        </p:nvPicPr>
        <p:blipFill>
          <a:blip r:embed="rId2"/>
          <a:stretch>
            <a:fillRect/>
          </a:stretch>
        </p:blipFill>
        <p:spPr>
          <a:xfrm>
            <a:off x="1477974" y="1324402"/>
            <a:ext cx="8207201" cy="4103600"/>
          </a:xfrm>
          <a:prstGeom prst="rect">
            <a:avLst/>
          </a:prstGeom>
        </p:spPr>
      </p:pic>
      <p:sp>
        <p:nvSpPr>
          <p:cNvPr id="13" name="TextBox 12">
            <a:extLst>
              <a:ext uri="{FF2B5EF4-FFF2-40B4-BE49-F238E27FC236}">
                <a16:creationId xmlns:a16="http://schemas.microsoft.com/office/drawing/2014/main" id="{E289B1E1-B1BB-2E61-0376-70D6AC3B106C}"/>
              </a:ext>
            </a:extLst>
          </p:cNvPr>
          <p:cNvSpPr txBox="1"/>
          <p:nvPr/>
        </p:nvSpPr>
        <p:spPr>
          <a:xfrm>
            <a:off x="693576" y="5523249"/>
            <a:ext cx="11103428" cy="923330"/>
          </a:xfrm>
          <a:prstGeom prst="rect">
            <a:avLst/>
          </a:prstGeom>
          <a:noFill/>
        </p:spPr>
        <p:txBody>
          <a:bodyPr wrap="square" rtlCol="0">
            <a:spAutoFit/>
          </a:bodyPr>
          <a:lstStyle/>
          <a:p>
            <a:r>
              <a:rPr lang="en-US" b="1" dirty="0"/>
              <a:t>Note: NTUA has less than 6 water customers per mile of water main </a:t>
            </a:r>
          </a:p>
          <a:p>
            <a:pPr marL="285750" indent="-285750">
              <a:buFont typeface="Wingdings" panose="05000000000000000000" pitchFamily="2" charset="2"/>
              <a:buChar char="Ø"/>
            </a:pPr>
            <a:r>
              <a:rPr lang="en-US" b="1" dirty="0"/>
              <a:t>By Comparison Flagstaff has over </a:t>
            </a:r>
            <a:r>
              <a:rPr lang="en-US" b="1" u="sng" dirty="0"/>
              <a:t>51</a:t>
            </a:r>
            <a:r>
              <a:rPr lang="en-US" b="1" dirty="0"/>
              <a:t> water customers per mile of water main – </a:t>
            </a:r>
          </a:p>
          <a:p>
            <a:r>
              <a:rPr lang="en-US" b="1" dirty="0"/>
              <a:t>      nearly 10x more dense</a:t>
            </a:r>
          </a:p>
        </p:txBody>
      </p:sp>
      <p:sp>
        <p:nvSpPr>
          <p:cNvPr id="2" name="Slide Number Placeholder 1">
            <a:extLst>
              <a:ext uri="{FF2B5EF4-FFF2-40B4-BE49-F238E27FC236}">
                <a16:creationId xmlns:a16="http://schemas.microsoft.com/office/drawing/2014/main" id="{CB5F3125-6708-237A-2182-00475674A5D0}"/>
              </a:ext>
            </a:extLst>
          </p:cNvPr>
          <p:cNvSpPr>
            <a:spLocks noGrp="1"/>
          </p:cNvSpPr>
          <p:nvPr>
            <p:ph type="sldNum" sz="quarter" idx="12"/>
          </p:nvPr>
        </p:nvSpPr>
        <p:spPr/>
        <p:txBody>
          <a:bodyPr/>
          <a:lstStyle/>
          <a:p>
            <a:fld id="{6EC10364-A5BD-45C3-9A37-A64E0AFC0906}" type="slidenum">
              <a:rPr lang="en-US" smtClean="0"/>
              <a:t>5</a:t>
            </a:fld>
            <a:endParaRPr lang="en-US"/>
          </a:p>
        </p:txBody>
      </p:sp>
    </p:spTree>
    <p:extLst>
      <p:ext uri="{BB962C8B-B14F-4D97-AF65-F5344CB8AC3E}">
        <p14:creationId xmlns:p14="http://schemas.microsoft.com/office/powerpoint/2010/main" val="2535087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1BE2422-89E5-EC58-FB13-70B5C4CFC3FE}"/>
              </a:ext>
            </a:extLst>
          </p:cNvPr>
          <p:cNvSpPr>
            <a:spLocks noGrp="1"/>
          </p:cNvSpPr>
          <p:nvPr>
            <p:ph type="title"/>
          </p:nvPr>
        </p:nvSpPr>
        <p:spPr>
          <a:xfrm>
            <a:off x="735563" y="570797"/>
            <a:ext cx="10618237" cy="894110"/>
          </a:xfrm>
          <a:gradFill>
            <a:gsLst>
              <a:gs pos="54669">
                <a:srgbClr val="002060"/>
              </a:gs>
              <a:gs pos="24050">
                <a:srgbClr val="002060"/>
              </a:gs>
              <a:gs pos="0">
                <a:srgbClr val="002060"/>
              </a:gs>
              <a:gs pos="74000">
                <a:srgbClr val="002060"/>
              </a:gs>
              <a:gs pos="83000">
                <a:schemeClr val="accent1">
                  <a:lumMod val="45000"/>
                  <a:lumOff val="55000"/>
                </a:schemeClr>
              </a:gs>
              <a:gs pos="100000">
                <a:schemeClr val="accent1">
                  <a:lumMod val="30000"/>
                  <a:lumOff val="70000"/>
                </a:schemeClr>
              </a:gs>
            </a:gsLst>
            <a:lin ang="0" scaled="1"/>
          </a:gradFill>
        </p:spPr>
        <p:txBody>
          <a:bodyPr>
            <a:normAutofit fontScale="90000"/>
          </a:bodyPr>
          <a:lstStyle/>
          <a:p>
            <a:r>
              <a:rPr lang="en-US" sz="4000" b="1" dirty="0">
                <a:solidFill>
                  <a:schemeClr val="bg1"/>
                </a:solidFill>
                <a:latin typeface="Segoe UI" panose="020B0502040204020203" pitchFamily="34" charset="0"/>
              </a:rPr>
              <a:t>   </a:t>
            </a:r>
            <a:br>
              <a:rPr lang="en-US" sz="4000" b="1" dirty="0">
                <a:solidFill>
                  <a:schemeClr val="bg1"/>
                </a:solidFill>
                <a:latin typeface="Segoe UI" panose="020B0502040204020203" pitchFamily="34" charset="0"/>
              </a:rPr>
            </a:br>
            <a:r>
              <a:rPr lang="en-US" sz="3100" b="1" dirty="0">
                <a:solidFill>
                  <a:schemeClr val="bg1"/>
                </a:solidFill>
                <a:latin typeface="Segoe UI" panose="020B0502040204020203" pitchFamily="34" charset="0"/>
              </a:rPr>
              <a:t>How do NTUA 7/2026 Wastewater Rates Compare in the Region? </a:t>
            </a:r>
            <a:br>
              <a:rPr lang="en-US" sz="4000" dirty="0">
                <a:latin typeface="Segoe UI" panose="020B0502040204020203" pitchFamily="34" charset="0"/>
              </a:rPr>
            </a:br>
            <a:endParaRPr lang="en-US" sz="4000" dirty="0">
              <a:solidFill>
                <a:srgbClr val="FFFFFF"/>
              </a:solidFill>
            </a:endParaRPr>
          </a:p>
        </p:txBody>
      </p:sp>
      <p:sp>
        <p:nvSpPr>
          <p:cNvPr id="2" name="Slide Number Placeholder 1">
            <a:extLst>
              <a:ext uri="{FF2B5EF4-FFF2-40B4-BE49-F238E27FC236}">
                <a16:creationId xmlns:a16="http://schemas.microsoft.com/office/drawing/2014/main" id="{F5FFCED8-EFEB-3715-DE20-6FC08EE4E617}"/>
              </a:ext>
            </a:extLst>
          </p:cNvPr>
          <p:cNvSpPr>
            <a:spLocks noGrp="1"/>
          </p:cNvSpPr>
          <p:nvPr>
            <p:ph type="sldNum" sz="quarter" idx="12"/>
          </p:nvPr>
        </p:nvSpPr>
        <p:spPr/>
        <p:txBody>
          <a:bodyPr/>
          <a:lstStyle/>
          <a:p>
            <a:fld id="{6EC10364-A5BD-45C3-9A37-A64E0AFC0906}" type="slidenum">
              <a:rPr lang="en-US" smtClean="0"/>
              <a:t>6</a:t>
            </a:fld>
            <a:endParaRPr lang="en-US"/>
          </a:p>
        </p:txBody>
      </p:sp>
      <p:pic>
        <p:nvPicPr>
          <p:cNvPr id="10" name="Picture 9">
            <a:extLst>
              <a:ext uri="{FF2B5EF4-FFF2-40B4-BE49-F238E27FC236}">
                <a16:creationId xmlns:a16="http://schemas.microsoft.com/office/drawing/2014/main" id="{592945FB-C02D-F1D7-A7D8-6820DEACB567}"/>
              </a:ext>
            </a:extLst>
          </p:cNvPr>
          <p:cNvPicPr>
            <a:picLocks noChangeAspect="1"/>
          </p:cNvPicPr>
          <p:nvPr/>
        </p:nvPicPr>
        <p:blipFill>
          <a:blip r:embed="rId2"/>
          <a:stretch>
            <a:fillRect/>
          </a:stretch>
        </p:blipFill>
        <p:spPr>
          <a:xfrm>
            <a:off x="1520890" y="1696950"/>
            <a:ext cx="8727202" cy="395740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743CB-640F-0763-56B7-407C7B7B3DA3}"/>
              </a:ext>
            </a:extLst>
          </p:cNvPr>
          <p:cNvSpPr>
            <a:spLocks noGrp="1"/>
          </p:cNvSpPr>
          <p:nvPr>
            <p:ph type="title"/>
          </p:nvPr>
        </p:nvSpPr>
        <p:spPr>
          <a:xfrm>
            <a:off x="559837" y="294538"/>
            <a:ext cx="11022629" cy="1485624"/>
          </a:xfrm>
          <a:gradFill>
            <a:gsLst>
              <a:gs pos="75368">
                <a:srgbClr val="002060"/>
              </a:gs>
              <a:gs pos="61361">
                <a:srgbClr val="002060"/>
              </a:gs>
              <a:gs pos="38195">
                <a:srgbClr val="002060"/>
              </a:gs>
              <a:gs pos="19000">
                <a:srgbClr val="002060"/>
              </a:gs>
              <a:gs pos="74000">
                <a:srgbClr val="002060"/>
              </a:gs>
              <a:gs pos="83000">
                <a:schemeClr val="accent1">
                  <a:lumMod val="45000"/>
                  <a:lumOff val="55000"/>
                </a:schemeClr>
              </a:gs>
              <a:gs pos="100000">
                <a:schemeClr val="accent1">
                  <a:lumMod val="30000"/>
                  <a:lumOff val="70000"/>
                </a:schemeClr>
              </a:gs>
            </a:gsLst>
            <a:lin ang="0" scaled="1"/>
          </a:gradFill>
        </p:spPr>
        <p:txBody>
          <a:bodyPr>
            <a:normAutofit fontScale="90000"/>
          </a:bodyPr>
          <a:lstStyle/>
          <a:p>
            <a:r>
              <a:rPr lang="en-US" sz="4000" b="1" dirty="0">
                <a:solidFill>
                  <a:schemeClr val="bg1"/>
                </a:solidFill>
                <a:latin typeface="Segoe UI" panose="020B0502040204020203" pitchFamily="34" charset="0"/>
              </a:rPr>
              <a:t>   </a:t>
            </a:r>
            <a:br>
              <a:rPr lang="en-US" sz="4000" b="1" dirty="0">
                <a:solidFill>
                  <a:schemeClr val="bg1"/>
                </a:solidFill>
                <a:latin typeface="Segoe UI" panose="020B0502040204020203" pitchFamily="34" charset="0"/>
              </a:rPr>
            </a:br>
            <a:r>
              <a:rPr lang="en-US" sz="4000" b="1" dirty="0">
                <a:solidFill>
                  <a:schemeClr val="bg1"/>
                </a:solidFill>
                <a:latin typeface="Segoe UI" panose="020B0502040204020203" pitchFamily="34" charset="0"/>
              </a:rPr>
              <a:t>  NTUA Rate Analysis and Public Meetings</a:t>
            </a:r>
            <a:br>
              <a:rPr lang="en-US" sz="4000" dirty="0">
                <a:latin typeface="Segoe UI" panose="020B0502040204020203" pitchFamily="34" charset="0"/>
              </a:rPr>
            </a:br>
            <a:endParaRPr lang="en-US" sz="4000" dirty="0">
              <a:solidFill>
                <a:srgbClr val="FFFFFF"/>
              </a:solidFill>
            </a:endParaRPr>
          </a:p>
        </p:txBody>
      </p:sp>
      <p:sp>
        <p:nvSpPr>
          <p:cNvPr id="3" name="Text Placeholder 2">
            <a:extLst>
              <a:ext uri="{FF2B5EF4-FFF2-40B4-BE49-F238E27FC236}">
                <a16:creationId xmlns:a16="http://schemas.microsoft.com/office/drawing/2014/main" id="{58F4BF35-7142-5684-8D32-0DA3A1AC6875}"/>
              </a:ext>
            </a:extLst>
          </p:cNvPr>
          <p:cNvSpPr>
            <a:spLocks noGrp="1"/>
          </p:cNvSpPr>
          <p:nvPr>
            <p:ph type="body" idx="1"/>
          </p:nvPr>
        </p:nvSpPr>
        <p:spPr>
          <a:xfrm>
            <a:off x="860126" y="1955816"/>
            <a:ext cx="11022629" cy="4569293"/>
          </a:xfrm>
        </p:spPr>
        <p:txBody>
          <a:bodyPr anchor="ctr">
            <a:normAutofit fontScale="55000" lnSpcReduction="20000"/>
          </a:bodyPr>
          <a:lstStyle/>
          <a:p>
            <a:pPr>
              <a:lnSpc>
                <a:spcPct val="90000"/>
              </a:lnSpc>
              <a:spcAft>
                <a:spcPts val="600"/>
              </a:spcAft>
              <a:buNone/>
            </a:pPr>
            <a:endParaRPr lang="en-US" sz="3300" b="1" dirty="0">
              <a:latin typeface="+mj-lt"/>
            </a:endParaRPr>
          </a:p>
          <a:p>
            <a:pPr>
              <a:lnSpc>
                <a:spcPct val="90000"/>
              </a:lnSpc>
              <a:spcAft>
                <a:spcPts val="600"/>
              </a:spcAft>
              <a:buNone/>
            </a:pPr>
            <a:r>
              <a:rPr lang="en-US" sz="3300" b="1" dirty="0">
                <a:effectLst/>
                <a:latin typeface="+mj-lt"/>
              </a:rPr>
              <a:t>In 2025 NTUA contracted with NewGen Strategies and Solutions</a:t>
            </a:r>
          </a:p>
          <a:p>
            <a:pPr marL="342900" indent="-342900">
              <a:lnSpc>
                <a:spcPct val="90000"/>
              </a:lnSpc>
              <a:spcAft>
                <a:spcPts val="600"/>
              </a:spcAft>
              <a:buFont typeface="Arial" panose="020B0604020202020204" pitchFamily="34" charset="0"/>
              <a:buChar char="•"/>
            </a:pPr>
            <a:r>
              <a:rPr lang="en-US" sz="3300" b="1" dirty="0">
                <a:effectLst/>
                <a:latin typeface="+mj-lt"/>
              </a:rPr>
              <a:t>Nationally recognized independent financial and economic consulting firm</a:t>
            </a:r>
          </a:p>
          <a:p>
            <a:pPr marL="342900" indent="-342900">
              <a:lnSpc>
                <a:spcPct val="90000"/>
              </a:lnSpc>
              <a:spcAft>
                <a:spcPts val="600"/>
              </a:spcAft>
              <a:buFont typeface="Arial" panose="020B0604020202020204" pitchFamily="34" charset="0"/>
              <a:buChar char="•"/>
            </a:pPr>
            <a:r>
              <a:rPr lang="en-US" sz="3300" b="1" dirty="0">
                <a:effectLst/>
                <a:latin typeface="+mj-lt"/>
              </a:rPr>
              <a:t>Performed a financial cost of service study of NTUA’s water and wastewater services</a:t>
            </a:r>
          </a:p>
          <a:p>
            <a:pPr marL="342900" indent="-342900">
              <a:lnSpc>
                <a:spcPct val="120000"/>
              </a:lnSpc>
              <a:spcAft>
                <a:spcPts val="600"/>
              </a:spcAft>
              <a:buFont typeface="Arial" panose="020B0604020202020204" pitchFamily="34" charset="0"/>
              <a:buChar char="•"/>
            </a:pPr>
            <a:r>
              <a:rPr lang="en-US" sz="3300" b="1" dirty="0">
                <a:latin typeface="+mj-lt"/>
              </a:rPr>
              <a:t>NewGen Strategies developed two different proposals to increase rates in four phases over a three-year period to cover NTUA’s  costs of service</a:t>
            </a:r>
          </a:p>
          <a:p>
            <a:pPr marL="0" indent="0">
              <a:lnSpc>
                <a:spcPct val="90000"/>
              </a:lnSpc>
              <a:spcAft>
                <a:spcPts val="600"/>
              </a:spcAft>
              <a:buNone/>
            </a:pPr>
            <a:endParaRPr lang="en-US" sz="3300" b="1" dirty="0">
              <a:effectLst/>
              <a:latin typeface="+mj-lt"/>
            </a:endParaRPr>
          </a:p>
          <a:p>
            <a:pPr marL="0" indent="0">
              <a:lnSpc>
                <a:spcPct val="90000"/>
              </a:lnSpc>
              <a:spcAft>
                <a:spcPts val="600"/>
              </a:spcAft>
              <a:buNone/>
            </a:pPr>
            <a:r>
              <a:rPr lang="en-US" sz="3300" b="1" dirty="0">
                <a:effectLst/>
                <a:latin typeface="+mj-lt"/>
              </a:rPr>
              <a:t>NTUA Management Board approved commencement of public information meetings</a:t>
            </a:r>
          </a:p>
          <a:p>
            <a:pPr>
              <a:spcAft>
                <a:spcPts val="600"/>
              </a:spcAft>
            </a:pPr>
            <a:r>
              <a:rPr lang="en-US" sz="3300" b="1" dirty="0">
                <a:effectLst/>
                <a:latin typeface="+mj-lt"/>
              </a:rPr>
              <a:t>April, May and June, 2026, 12 Public Information meetings held throughout the NTUA service territory</a:t>
            </a:r>
          </a:p>
          <a:p>
            <a:pPr>
              <a:spcAft>
                <a:spcPts val="600"/>
              </a:spcAft>
            </a:pPr>
            <a:r>
              <a:rPr lang="en-US" sz="3300" b="1" dirty="0">
                <a:latin typeface="+mj-lt"/>
              </a:rPr>
              <a:t>A total of 175 people out of 54,675 Water/Wastewater Services customers attended the 12 meetings (some customers attended multiple meetings)</a:t>
            </a:r>
          </a:p>
          <a:p>
            <a:pPr>
              <a:spcAft>
                <a:spcPts val="600"/>
              </a:spcAft>
            </a:pPr>
            <a:r>
              <a:rPr lang="en-US" sz="3300" b="1" dirty="0">
                <a:effectLst/>
                <a:latin typeface="+mj-lt"/>
              </a:rPr>
              <a:t>Formal Public Hearing – June 17, 2026,</a:t>
            </a:r>
            <a:r>
              <a:rPr lang="en-US" sz="3300" b="1" dirty="0">
                <a:latin typeface="+mj-lt"/>
              </a:rPr>
              <a:t> </a:t>
            </a:r>
            <a:r>
              <a:rPr lang="en-US" sz="3300" b="1" dirty="0">
                <a:effectLst/>
                <a:latin typeface="+mj-lt"/>
              </a:rPr>
              <a:t>at the Navajo Nation Museum, Window Rock, AZ </a:t>
            </a:r>
          </a:p>
          <a:p>
            <a:pPr marL="0" indent="0">
              <a:lnSpc>
                <a:spcPct val="90000"/>
              </a:lnSpc>
              <a:spcAft>
                <a:spcPts val="600"/>
              </a:spcAft>
              <a:buNone/>
            </a:pPr>
            <a:endParaRPr lang="en-US" sz="2600" b="1" dirty="0">
              <a:effectLst/>
              <a:latin typeface="+mj-lt"/>
            </a:endParaRPr>
          </a:p>
          <a:p>
            <a:pPr>
              <a:lnSpc>
                <a:spcPct val="90000"/>
              </a:lnSpc>
              <a:spcAft>
                <a:spcPts val="600"/>
              </a:spcAft>
            </a:pPr>
            <a:endParaRPr lang="en-US" sz="1900" dirty="0"/>
          </a:p>
        </p:txBody>
      </p:sp>
      <p:sp>
        <p:nvSpPr>
          <p:cNvPr id="4" name="Slide Number Placeholder 3">
            <a:extLst>
              <a:ext uri="{FF2B5EF4-FFF2-40B4-BE49-F238E27FC236}">
                <a16:creationId xmlns:a16="http://schemas.microsoft.com/office/drawing/2014/main" id="{ADE63D94-B04D-E955-62AB-1EF55527E3F9}"/>
              </a:ext>
            </a:extLst>
          </p:cNvPr>
          <p:cNvSpPr>
            <a:spLocks noGrp="1"/>
          </p:cNvSpPr>
          <p:nvPr>
            <p:ph type="sldNum" sz="quarter" idx="12"/>
          </p:nvPr>
        </p:nvSpPr>
        <p:spPr/>
        <p:txBody>
          <a:bodyPr/>
          <a:lstStyle/>
          <a:p>
            <a:fld id="{6EC10364-A5BD-45C3-9A37-A64E0AFC0906}" type="slidenum">
              <a:rPr lang="en-US" smtClean="0"/>
              <a:t>7</a:t>
            </a:fld>
            <a:endParaRPr lang="en-US"/>
          </a:p>
        </p:txBody>
      </p:sp>
    </p:spTree>
    <p:extLst>
      <p:ext uri="{BB962C8B-B14F-4D97-AF65-F5344CB8AC3E}">
        <p14:creationId xmlns:p14="http://schemas.microsoft.com/office/powerpoint/2010/main" val="308240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67590">
              <a:srgbClr val="002060"/>
            </a:gs>
            <a:gs pos="38844">
              <a:srgbClr val="002060"/>
            </a:gs>
            <a:gs pos="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a:extLst>
            <a:ext uri="{FF2B5EF4-FFF2-40B4-BE49-F238E27FC236}">
              <a16:creationId xmlns:a16="http://schemas.microsoft.com/office/drawing/2014/main" id="{A7927D18-2303-F2C6-A811-EC5A723B76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44AE00-C429-63A2-5027-8057E3F8442F}"/>
              </a:ext>
            </a:extLst>
          </p:cNvPr>
          <p:cNvSpPr>
            <a:spLocks noGrp="1"/>
          </p:cNvSpPr>
          <p:nvPr>
            <p:ph type="title"/>
          </p:nvPr>
        </p:nvSpPr>
        <p:spPr>
          <a:xfrm>
            <a:off x="664028" y="343177"/>
            <a:ext cx="9895951" cy="1033669"/>
          </a:xfrm>
        </p:spPr>
        <p:txBody>
          <a:bodyPr>
            <a:normAutofit fontScale="90000"/>
          </a:bodyPr>
          <a:lstStyle/>
          <a:p>
            <a:r>
              <a:rPr lang="en-US" sz="4000" b="1" dirty="0">
                <a:solidFill>
                  <a:schemeClr val="bg1"/>
                </a:solidFill>
              </a:rPr>
              <a:t>NTUA 12 Public Meetings &amp; Formal Public Hearing</a:t>
            </a:r>
            <a:br>
              <a:rPr lang="en-US" sz="4000" b="1" dirty="0">
                <a:solidFill>
                  <a:schemeClr val="bg1"/>
                </a:solidFill>
              </a:rPr>
            </a:br>
            <a:endParaRPr lang="en-US" sz="4000" b="1" dirty="0">
              <a:solidFill>
                <a:schemeClr val="bg1"/>
              </a:solidFill>
            </a:endParaRPr>
          </a:p>
        </p:txBody>
      </p:sp>
      <p:graphicFrame>
        <p:nvGraphicFramePr>
          <p:cNvPr id="7" name="Table 6">
            <a:extLst>
              <a:ext uri="{FF2B5EF4-FFF2-40B4-BE49-F238E27FC236}">
                <a16:creationId xmlns:a16="http://schemas.microsoft.com/office/drawing/2014/main" id="{F8EC73DD-264A-C475-2ACC-E4692F3FE0DD}"/>
              </a:ext>
            </a:extLst>
          </p:cNvPr>
          <p:cNvGraphicFramePr>
            <a:graphicFrameLocks noGrp="1"/>
          </p:cNvGraphicFramePr>
          <p:nvPr>
            <p:extLst>
              <p:ext uri="{D42A27DB-BD31-4B8C-83A1-F6EECF244321}">
                <p14:modId xmlns:p14="http://schemas.microsoft.com/office/powerpoint/2010/main" val="1945972876"/>
              </p:ext>
            </p:extLst>
          </p:nvPr>
        </p:nvGraphicFramePr>
        <p:xfrm>
          <a:off x="664028" y="1012206"/>
          <a:ext cx="10293987" cy="5099987"/>
        </p:xfrm>
        <a:graphic>
          <a:graphicData uri="http://schemas.openxmlformats.org/drawingml/2006/table">
            <a:tbl>
              <a:tblPr firstRow="1" firstCol="1" bandRow="1">
                <a:tableStyleId>{5C22544A-7EE6-4342-B048-85BDC9FD1C3A}</a:tableStyleId>
              </a:tblPr>
              <a:tblGrid>
                <a:gridCol w="6732378">
                  <a:extLst>
                    <a:ext uri="{9D8B030D-6E8A-4147-A177-3AD203B41FA5}">
                      <a16:colId xmlns:a16="http://schemas.microsoft.com/office/drawing/2014/main" val="874804684"/>
                    </a:ext>
                  </a:extLst>
                </a:gridCol>
                <a:gridCol w="3561609">
                  <a:extLst>
                    <a:ext uri="{9D8B030D-6E8A-4147-A177-3AD203B41FA5}">
                      <a16:colId xmlns:a16="http://schemas.microsoft.com/office/drawing/2014/main" val="1921297408"/>
                    </a:ext>
                  </a:extLst>
                </a:gridCol>
              </a:tblGrid>
              <a:tr h="362168">
                <a:tc>
                  <a:txBody>
                    <a:bodyPr/>
                    <a:lstStyle/>
                    <a:p>
                      <a:pPr marL="0" marR="0" algn="l">
                        <a:lnSpc>
                          <a:spcPct val="115000"/>
                        </a:lnSpc>
                        <a:spcAft>
                          <a:spcPts val="800"/>
                        </a:spcAft>
                        <a:buNone/>
                      </a:pPr>
                      <a:r>
                        <a:rPr lang="en-US" sz="2000" b="1" kern="100" dirty="0">
                          <a:solidFill>
                            <a:schemeClr val="tx1"/>
                          </a:solidFill>
                          <a:effectLst/>
                        </a:rPr>
                        <a:t>Locations</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dirty="0">
                          <a:solidFill>
                            <a:schemeClr val="tx1"/>
                          </a:solidFill>
                          <a:effectLst/>
                        </a:rPr>
                        <a:t>Dates</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3146054809"/>
                  </a:ext>
                </a:extLst>
              </a:tr>
              <a:tr h="362168">
                <a:tc>
                  <a:txBody>
                    <a:bodyPr/>
                    <a:lstStyle/>
                    <a:p>
                      <a:pPr marL="0" marR="0">
                        <a:lnSpc>
                          <a:spcPct val="115000"/>
                        </a:lnSpc>
                        <a:spcAft>
                          <a:spcPts val="800"/>
                        </a:spcAft>
                        <a:buNone/>
                      </a:pPr>
                      <a:r>
                        <a:rPr lang="en-US" sz="2000" b="1" kern="100" dirty="0">
                          <a:solidFill>
                            <a:schemeClr val="tx1"/>
                          </a:solidFill>
                          <a:effectLst/>
                        </a:rPr>
                        <a:t>Chinle NTUA District Office</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a:effectLst/>
                        </a:rPr>
                        <a:t>March 17, 2026</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456431458"/>
                  </a:ext>
                </a:extLst>
              </a:tr>
              <a:tr h="391803">
                <a:tc>
                  <a:txBody>
                    <a:bodyPr/>
                    <a:lstStyle/>
                    <a:p>
                      <a:pPr marL="0" marR="0">
                        <a:lnSpc>
                          <a:spcPct val="115000"/>
                        </a:lnSpc>
                        <a:spcAft>
                          <a:spcPts val="800"/>
                        </a:spcAft>
                        <a:buNone/>
                      </a:pPr>
                      <a:r>
                        <a:rPr lang="en-US" sz="2000" b="1" kern="100" dirty="0">
                          <a:solidFill>
                            <a:schemeClr val="tx1"/>
                          </a:solidFill>
                          <a:effectLst/>
                        </a:rPr>
                        <a:t>Tuba City Chapter House</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a:effectLst/>
                        </a:rPr>
                        <a:t>March 24, 2026</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2640667804"/>
                  </a:ext>
                </a:extLst>
              </a:tr>
              <a:tr h="362168">
                <a:tc>
                  <a:txBody>
                    <a:bodyPr/>
                    <a:lstStyle/>
                    <a:p>
                      <a:pPr marL="0" marR="0">
                        <a:lnSpc>
                          <a:spcPct val="115000"/>
                        </a:lnSpc>
                        <a:spcAft>
                          <a:spcPts val="800"/>
                        </a:spcAft>
                        <a:buNone/>
                      </a:pPr>
                      <a:r>
                        <a:rPr lang="en-US" sz="2000" b="1" kern="100" dirty="0">
                          <a:solidFill>
                            <a:schemeClr val="tx1"/>
                          </a:solidFill>
                          <a:effectLst/>
                        </a:rPr>
                        <a:t>NTUA Crownpoint Office</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a:effectLst/>
                        </a:rPr>
                        <a:t>March 31, 2026</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1900829262"/>
                  </a:ext>
                </a:extLst>
              </a:tr>
              <a:tr h="362168">
                <a:tc>
                  <a:txBody>
                    <a:bodyPr/>
                    <a:lstStyle/>
                    <a:p>
                      <a:pPr marL="0" marR="0">
                        <a:lnSpc>
                          <a:spcPct val="115000"/>
                        </a:lnSpc>
                        <a:spcAft>
                          <a:spcPts val="800"/>
                        </a:spcAft>
                        <a:buNone/>
                      </a:pPr>
                      <a:r>
                        <a:rPr lang="en-US" sz="2000" b="1" kern="100" dirty="0">
                          <a:solidFill>
                            <a:schemeClr val="tx1"/>
                          </a:solidFill>
                          <a:effectLst/>
                        </a:rPr>
                        <a:t>Kayenta Chapter House</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a:effectLst/>
                        </a:rPr>
                        <a:t>April 7, 2026</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650478201"/>
                  </a:ext>
                </a:extLst>
              </a:tr>
              <a:tr h="362168">
                <a:tc>
                  <a:txBody>
                    <a:bodyPr/>
                    <a:lstStyle/>
                    <a:p>
                      <a:pPr marL="0" marR="0">
                        <a:lnSpc>
                          <a:spcPct val="115000"/>
                        </a:lnSpc>
                        <a:spcAft>
                          <a:spcPts val="800"/>
                        </a:spcAft>
                        <a:buNone/>
                      </a:pPr>
                      <a:r>
                        <a:rPr lang="en-US" sz="2000" b="1" kern="100" dirty="0">
                          <a:solidFill>
                            <a:schemeClr val="tx1"/>
                          </a:solidFill>
                          <a:effectLst/>
                        </a:rPr>
                        <a:t>NTUA Dilkon District  </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dirty="0">
                          <a:effectLst/>
                        </a:rPr>
                        <a:t>April 14, 2026</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1502058006"/>
                  </a:ext>
                </a:extLst>
              </a:tr>
              <a:tr h="362168">
                <a:tc>
                  <a:txBody>
                    <a:bodyPr/>
                    <a:lstStyle/>
                    <a:p>
                      <a:pPr marL="0" marR="0">
                        <a:lnSpc>
                          <a:spcPct val="115000"/>
                        </a:lnSpc>
                        <a:spcAft>
                          <a:spcPts val="800"/>
                        </a:spcAft>
                        <a:buNone/>
                      </a:pPr>
                      <a:r>
                        <a:rPr lang="en-US" sz="2000" b="1" kern="100" dirty="0">
                          <a:solidFill>
                            <a:schemeClr val="tx1"/>
                          </a:solidFill>
                          <a:effectLst/>
                        </a:rPr>
                        <a:t>Phil Thomas Performance Center in Shiprock</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a:effectLst/>
                        </a:rPr>
                        <a:t>April 21, 2026</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1424855280"/>
                  </a:ext>
                </a:extLst>
              </a:tr>
              <a:tr h="362168">
                <a:tc>
                  <a:txBody>
                    <a:bodyPr/>
                    <a:lstStyle/>
                    <a:p>
                      <a:pPr marL="0" marR="0">
                        <a:lnSpc>
                          <a:spcPct val="115000"/>
                        </a:lnSpc>
                        <a:spcAft>
                          <a:spcPts val="800"/>
                        </a:spcAft>
                        <a:buNone/>
                      </a:pPr>
                      <a:r>
                        <a:rPr lang="en-US" sz="2000" b="1" kern="100" dirty="0">
                          <a:solidFill>
                            <a:schemeClr val="tx1"/>
                          </a:solidFill>
                          <a:effectLst/>
                        </a:rPr>
                        <a:t>Window Rock Cinema  </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a:effectLst/>
                        </a:rPr>
                        <a:t>April 28, 2026</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2169432932"/>
                  </a:ext>
                </a:extLst>
              </a:tr>
              <a:tr h="362168">
                <a:tc>
                  <a:txBody>
                    <a:bodyPr/>
                    <a:lstStyle/>
                    <a:p>
                      <a:pPr marL="0" marR="0">
                        <a:lnSpc>
                          <a:spcPct val="115000"/>
                        </a:lnSpc>
                        <a:spcAft>
                          <a:spcPts val="800"/>
                        </a:spcAft>
                        <a:buNone/>
                      </a:pPr>
                      <a:r>
                        <a:rPr lang="en-US" sz="2000" b="1" kern="100" dirty="0">
                          <a:solidFill>
                            <a:schemeClr val="tx1"/>
                          </a:solidFill>
                          <a:effectLst/>
                        </a:rPr>
                        <a:t>Crownpoint Chapter House</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a:effectLst/>
                        </a:rPr>
                        <a:t>May 13, 2026</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3483308147"/>
                  </a:ext>
                </a:extLst>
              </a:tr>
              <a:tr h="362168">
                <a:tc>
                  <a:txBody>
                    <a:bodyPr/>
                    <a:lstStyle/>
                    <a:p>
                      <a:pPr marL="0" marR="0">
                        <a:lnSpc>
                          <a:spcPct val="115000"/>
                        </a:lnSpc>
                        <a:spcAft>
                          <a:spcPts val="800"/>
                        </a:spcAft>
                        <a:buNone/>
                      </a:pPr>
                      <a:r>
                        <a:rPr lang="en-US" sz="2000" b="1" kern="100" dirty="0">
                          <a:solidFill>
                            <a:schemeClr val="tx1"/>
                          </a:solidFill>
                          <a:effectLst/>
                        </a:rPr>
                        <a:t>Pinedale Chapter</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dirty="0">
                          <a:effectLst/>
                        </a:rPr>
                        <a:t>May 18, 2026</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3515708446"/>
                  </a:ext>
                </a:extLst>
              </a:tr>
              <a:tr h="362168">
                <a:tc>
                  <a:txBody>
                    <a:bodyPr/>
                    <a:lstStyle/>
                    <a:p>
                      <a:pPr marL="0" marR="0">
                        <a:lnSpc>
                          <a:spcPct val="115000"/>
                        </a:lnSpc>
                        <a:spcAft>
                          <a:spcPts val="800"/>
                        </a:spcAft>
                        <a:buNone/>
                      </a:pPr>
                      <a:r>
                        <a:rPr lang="en-US" sz="2000" b="1" kern="100" dirty="0">
                          <a:solidFill>
                            <a:schemeClr val="tx1"/>
                          </a:solidFill>
                          <a:effectLst/>
                        </a:rPr>
                        <a:t>Navajo Nation Museum</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dirty="0">
                          <a:effectLst/>
                        </a:rPr>
                        <a:t>May 21, 2026</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4062567882"/>
                  </a:ext>
                </a:extLst>
              </a:tr>
              <a:tr h="362168">
                <a:tc>
                  <a:txBody>
                    <a:bodyPr/>
                    <a:lstStyle/>
                    <a:p>
                      <a:pPr marL="0" marR="0">
                        <a:lnSpc>
                          <a:spcPct val="115000"/>
                        </a:lnSpc>
                        <a:spcAft>
                          <a:spcPts val="800"/>
                        </a:spcAft>
                        <a:buNone/>
                      </a:pPr>
                      <a:r>
                        <a:rPr lang="en-US" sz="2000" b="1" kern="100" dirty="0">
                          <a:solidFill>
                            <a:schemeClr val="tx1"/>
                          </a:solidFill>
                          <a:effectLst/>
                        </a:rPr>
                        <a:t>Shiprock, NM</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dirty="0">
                          <a:effectLst/>
                        </a:rPr>
                        <a:t>June 3, 2026</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2999451565"/>
                  </a:ext>
                </a:extLst>
              </a:tr>
              <a:tr h="362168">
                <a:tc>
                  <a:txBody>
                    <a:bodyPr/>
                    <a:lstStyle/>
                    <a:p>
                      <a:pPr marL="0" marR="0">
                        <a:lnSpc>
                          <a:spcPct val="115000"/>
                        </a:lnSpc>
                        <a:spcAft>
                          <a:spcPts val="800"/>
                        </a:spcAft>
                        <a:buNone/>
                      </a:pPr>
                      <a:r>
                        <a:rPr lang="en-US" sz="2000" b="1" kern="100" dirty="0">
                          <a:solidFill>
                            <a:schemeClr val="tx1"/>
                          </a:solidFill>
                          <a:effectLst/>
                        </a:rPr>
                        <a:t>Chinle NTUA District Office</a:t>
                      </a:r>
                      <a:endPar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dirty="0">
                          <a:effectLst/>
                        </a:rPr>
                        <a:t>June 8, 2026</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1722" marR="61722" marT="0" marB="0">
                    <a:solidFill>
                      <a:schemeClr val="tx2">
                        <a:lumMod val="25000"/>
                        <a:lumOff val="75000"/>
                      </a:schemeClr>
                    </a:solidFill>
                  </a:tcPr>
                </a:tc>
                <a:extLst>
                  <a:ext uri="{0D108BD9-81ED-4DB2-BD59-A6C34878D82A}">
                    <a16:rowId xmlns:a16="http://schemas.microsoft.com/office/drawing/2014/main" val="3324597299"/>
                  </a:ext>
                </a:extLst>
              </a:tr>
              <a:tr h="362168">
                <a:tc>
                  <a:txBody>
                    <a:bodyPr/>
                    <a:lstStyle/>
                    <a:p>
                      <a:pPr marL="0" marR="0">
                        <a:lnSpc>
                          <a:spcPct val="115000"/>
                        </a:lnSpc>
                        <a:spcAft>
                          <a:spcPts val="800"/>
                        </a:spcAft>
                        <a:buNone/>
                      </a:pPr>
                      <a:r>
                        <a:rPr lang="en-US"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Formal Public Hearing – Window Rock, AZ </a:t>
                      </a:r>
                    </a:p>
                  </a:txBody>
                  <a:tcPr marL="61722" marR="61722" marT="0" marB="0">
                    <a:solidFill>
                      <a:schemeClr val="tx2">
                        <a:lumMod val="25000"/>
                        <a:lumOff val="75000"/>
                      </a:schemeClr>
                    </a:solidFill>
                  </a:tcPr>
                </a:tc>
                <a:tc>
                  <a:txBody>
                    <a:bodyPr/>
                    <a:lstStyle/>
                    <a:p>
                      <a:pPr marL="0" marR="0" algn="r">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June 17, 2026</a:t>
                      </a:r>
                    </a:p>
                  </a:txBody>
                  <a:tcPr marL="61722" marR="61722" marT="0" marB="0">
                    <a:solidFill>
                      <a:schemeClr val="tx2">
                        <a:lumMod val="25000"/>
                        <a:lumOff val="75000"/>
                      </a:schemeClr>
                    </a:solidFill>
                  </a:tcPr>
                </a:tc>
                <a:extLst>
                  <a:ext uri="{0D108BD9-81ED-4DB2-BD59-A6C34878D82A}">
                    <a16:rowId xmlns:a16="http://schemas.microsoft.com/office/drawing/2014/main" val="786221050"/>
                  </a:ext>
                </a:extLst>
              </a:tr>
            </a:tbl>
          </a:graphicData>
        </a:graphic>
      </p:graphicFrame>
      <p:sp>
        <p:nvSpPr>
          <p:cNvPr id="3" name="Slide Number Placeholder 2">
            <a:extLst>
              <a:ext uri="{FF2B5EF4-FFF2-40B4-BE49-F238E27FC236}">
                <a16:creationId xmlns:a16="http://schemas.microsoft.com/office/drawing/2014/main" id="{BCFF4B38-DB86-513A-BB02-A7E10044CB6C}"/>
              </a:ext>
            </a:extLst>
          </p:cNvPr>
          <p:cNvSpPr>
            <a:spLocks noGrp="1"/>
          </p:cNvSpPr>
          <p:nvPr>
            <p:ph type="sldNum" sz="quarter" idx="12"/>
          </p:nvPr>
        </p:nvSpPr>
        <p:spPr/>
        <p:txBody>
          <a:bodyPr/>
          <a:lstStyle/>
          <a:p>
            <a:fld id="{6EC10364-A5BD-45C3-9A37-A64E0AFC0906}" type="slidenum">
              <a:rPr lang="en-US" smtClean="0"/>
              <a:t>8</a:t>
            </a:fld>
            <a:endParaRPr lang="en-US"/>
          </a:p>
        </p:txBody>
      </p:sp>
    </p:spTree>
    <p:extLst>
      <p:ext uri="{BB962C8B-B14F-4D97-AF65-F5344CB8AC3E}">
        <p14:creationId xmlns:p14="http://schemas.microsoft.com/office/powerpoint/2010/main" val="2413691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67253">
              <a:srgbClr val="002060"/>
            </a:gs>
            <a:gs pos="36686">
              <a:srgbClr val="002060"/>
            </a:gs>
            <a:gs pos="0">
              <a:srgbClr val="002060"/>
            </a:gs>
            <a:gs pos="83000">
              <a:schemeClr val="accent1">
                <a:lumMod val="45000"/>
                <a:lumOff val="55000"/>
              </a:schemeClr>
            </a:gs>
            <a:gs pos="100000">
              <a:schemeClr val="accent1">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4D3F3-36CC-E2E7-724D-5D8B90C4072A}"/>
              </a:ext>
            </a:extLst>
          </p:cNvPr>
          <p:cNvSpPr>
            <a:spLocks noGrp="1"/>
          </p:cNvSpPr>
          <p:nvPr>
            <p:ph type="title"/>
          </p:nvPr>
        </p:nvSpPr>
        <p:spPr>
          <a:xfrm>
            <a:off x="402025" y="391160"/>
            <a:ext cx="9544558" cy="430887"/>
          </a:xfrm>
        </p:spPr>
        <p:txBody>
          <a:bodyPr>
            <a:noAutofit/>
          </a:bodyPr>
          <a:lstStyle/>
          <a:p>
            <a:pPr algn="ctr"/>
            <a:r>
              <a:rPr lang="en-US" sz="3600" b="1" dirty="0">
                <a:solidFill>
                  <a:schemeClr val="bg1"/>
                </a:solidFill>
                <a:cs typeface="Segoe UI" panose="020B0502040204020203" pitchFamily="34" charset="0"/>
              </a:rPr>
              <a:t>Public Comments - Major Themes Identified</a:t>
            </a:r>
          </a:p>
        </p:txBody>
      </p:sp>
      <p:graphicFrame>
        <p:nvGraphicFramePr>
          <p:cNvPr id="4" name="Table 3">
            <a:extLst>
              <a:ext uri="{FF2B5EF4-FFF2-40B4-BE49-F238E27FC236}">
                <a16:creationId xmlns:a16="http://schemas.microsoft.com/office/drawing/2014/main" id="{BEB1429C-9810-D32D-E381-7176DAA1307F}"/>
              </a:ext>
            </a:extLst>
          </p:cNvPr>
          <p:cNvGraphicFramePr>
            <a:graphicFrameLocks noGrp="1"/>
          </p:cNvGraphicFramePr>
          <p:nvPr>
            <p:extLst>
              <p:ext uri="{D42A27DB-BD31-4B8C-83A1-F6EECF244321}">
                <p14:modId xmlns:p14="http://schemas.microsoft.com/office/powerpoint/2010/main" val="900677508"/>
              </p:ext>
            </p:extLst>
          </p:nvPr>
        </p:nvGraphicFramePr>
        <p:xfrm>
          <a:off x="533400" y="1005191"/>
          <a:ext cx="10896600" cy="5247640"/>
        </p:xfrm>
        <a:graphic>
          <a:graphicData uri="http://schemas.openxmlformats.org/drawingml/2006/table">
            <a:tbl>
              <a:tblPr firstRow="1" bandRow="1">
                <a:tableStyleId>{5C22544A-7EE6-4342-B048-85BDC9FD1C3A}</a:tableStyleId>
              </a:tblPr>
              <a:tblGrid>
                <a:gridCol w="3548460">
                  <a:extLst>
                    <a:ext uri="{9D8B030D-6E8A-4147-A177-3AD203B41FA5}">
                      <a16:colId xmlns:a16="http://schemas.microsoft.com/office/drawing/2014/main" val="1973899090"/>
                    </a:ext>
                  </a:extLst>
                </a:gridCol>
                <a:gridCol w="5919587">
                  <a:extLst>
                    <a:ext uri="{9D8B030D-6E8A-4147-A177-3AD203B41FA5}">
                      <a16:colId xmlns:a16="http://schemas.microsoft.com/office/drawing/2014/main" val="176555370"/>
                    </a:ext>
                  </a:extLst>
                </a:gridCol>
                <a:gridCol w="1428553">
                  <a:extLst>
                    <a:ext uri="{9D8B030D-6E8A-4147-A177-3AD203B41FA5}">
                      <a16:colId xmlns:a16="http://schemas.microsoft.com/office/drawing/2014/main" val="2289036666"/>
                    </a:ext>
                  </a:extLst>
                </a:gridCol>
              </a:tblGrid>
              <a:tr h="370840">
                <a:tc>
                  <a:txBody>
                    <a:bodyPr/>
                    <a:lstStyle/>
                    <a:p>
                      <a:pPr algn="ctr"/>
                      <a:r>
                        <a:rPr lang="en-US" sz="2000" dirty="0">
                          <a:latin typeface="Segoe UI" panose="020B0502040204020203" pitchFamily="34" charset="0"/>
                          <a:cs typeface="Segoe UI" panose="020B0502040204020203" pitchFamily="34" charset="0"/>
                        </a:rPr>
                        <a:t>Theme</a:t>
                      </a:r>
                    </a:p>
                  </a:txBody>
                  <a:tcPr>
                    <a:solidFill>
                      <a:schemeClr val="tx2">
                        <a:lumMod val="75000"/>
                        <a:lumOff val="25000"/>
                      </a:schemeClr>
                    </a:solidFill>
                  </a:tcPr>
                </a:tc>
                <a:tc>
                  <a:txBody>
                    <a:bodyPr/>
                    <a:lstStyle/>
                    <a:p>
                      <a:pPr algn="ctr"/>
                      <a:r>
                        <a:rPr lang="en-US" sz="2000" dirty="0">
                          <a:latin typeface="Segoe UI" panose="020B0502040204020203" pitchFamily="34" charset="0"/>
                          <a:cs typeface="Segoe UI" panose="020B0502040204020203" pitchFamily="34" charset="0"/>
                        </a:rPr>
                        <a:t>Summary</a:t>
                      </a:r>
                    </a:p>
                  </a:txBody>
                  <a:tcPr>
                    <a:solidFill>
                      <a:schemeClr val="tx2">
                        <a:lumMod val="75000"/>
                        <a:lumOff val="25000"/>
                      </a:schemeClr>
                    </a:solidFill>
                  </a:tcPr>
                </a:tc>
                <a:tc>
                  <a:txBody>
                    <a:bodyPr/>
                    <a:lstStyle/>
                    <a:p>
                      <a:pPr algn="ctr"/>
                      <a:r>
                        <a:rPr lang="en-US" sz="2000" dirty="0">
                          <a:latin typeface="Segoe UI" panose="020B0502040204020203" pitchFamily="34" charset="0"/>
                          <a:cs typeface="Segoe UI" panose="020B0502040204020203" pitchFamily="34" charset="0"/>
                        </a:rPr>
                        <a:t>Frequency</a:t>
                      </a:r>
                    </a:p>
                  </a:txBody>
                  <a:tcPr>
                    <a:solidFill>
                      <a:schemeClr val="tx2">
                        <a:lumMod val="75000"/>
                        <a:lumOff val="25000"/>
                      </a:schemeClr>
                    </a:solidFill>
                  </a:tcPr>
                </a:tc>
                <a:extLst>
                  <a:ext uri="{0D108BD9-81ED-4DB2-BD59-A6C34878D82A}">
                    <a16:rowId xmlns:a16="http://schemas.microsoft.com/office/drawing/2014/main" val="3194968326"/>
                  </a:ext>
                </a:extLst>
              </a:tr>
              <a:tr h="370840">
                <a:tc>
                  <a:txBody>
                    <a:bodyPr/>
                    <a:lstStyle/>
                    <a:p>
                      <a:r>
                        <a:rPr lang="en-US" b="1" dirty="0">
                          <a:latin typeface="+mj-lt"/>
                          <a:cs typeface="Segoe UI" panose="020B0502040204020203" pitchFamily="34" charset="0"/>
                        </a:rPr>
                        <a:t>Rate Increase Concerns</a:t>
                      </a:r>
                    </a:p>
                  </a:txBody>
                  <a:tcPr/>
                </a:tc>
                <a:tc>
                  <a:txBody>
                    <a:bodyPr/>
                    <a:lstStyle/>
                    <a:p>
                      <a:r>
                        <a:rPr lang="en-US" b="1" dirty="0">
                          <a:latin typeface="+mj-lt"/>
                          <a:cs typeface="Segoe UI" panose="020B0502040204020203" pitchFamily="34" charset="0"/>
                        </a:rPr>
                        <a:t>Questions regarding cumulative increases, timing, and customer affordability.</a:t>
                      </a:r>
                    </a:p>
                  </a:txBody>
                  <a:tcPr/>
                </a:tc>
                <a:tc>
                  <a:txBody>
                    <a:bodyPr/>
                    <a:lstStyle/>
                    <a:p>
                      <a:pPr algn="ctr"/>
                      <a:r>
                        <a:rPr lang="en-US" b="1" dirty="0">
                          <a:latin typeface="+mj-lt"/>
                          <a:cs typeface="Segoe UI" panose="020B0502040204020203" pitchFamily="34" charset="0"/>
                        </a:rPr>
                        <a:t>38</a:t>
                      </a:r>
                    </a:p>
                  </a:txBody>
                  <a:tcPr/>
                </a:tc>
                <a:extLst>
                  <a:ext uri="{0D108BD9-81ED-4DB2-BD59-A6C34878D82A}">
                    <a16:rowId xmlns:a16="http://schemas.microsoft.com/office/drawing/2014/main" val="3872376834"/>
                  </a:ext>
                </a:extLst>
              </a:tr>
              <a:tr h="370840">
                <a:tc>
                  <a:txBody>
                    <a:bodyPr/>
                    <a:lstStyle/>
                    <a:p>
                      <a:r>
                        <a:rPr lang="en-US" b="1" dirty="0">
                          <a:latin typeface="+mj-lt"/>
                          <a:cs typeface="Segoe UI" panose="020B0502040204020203" pitchFamily="34" charset="0"/>
                        </a:rPr>
                        <a:t>Infrastructure &amp; Maintenance</a:t>
                      </a:r>
                    </a:p>
                  </a:txBody>
                  <a:tcPr/>
                </a:tc>
                <a:tc>
                  <a:txBody>
                    <a:bodyPr/>
                    <a:lstStyle/>
                    <a:p>
                      <a:r>
                        <a:rPr lang="en-US" b="1" dirty="0">
                          <a:latin typeface="+mj-lt"/>
                          <a:cs typeface="Segoe UI" panose="020B0502040204020203" pitchFamily="34" charset="0"/>
                        </a:rPr>
                        <a:t>Questions about projects (repairs, upgrades, replacement projects, and system maintenance).</a:t>
                      </a:r>
                    </a:p>
                  </a:txBody>
                  <a:tcPr/>
                </a:tc>
                <a:tc>
                  <a:txBody>
                    <a:bodyPr/>
                    <a:lstStyle/>
                    <a:p>
                      <a:pPr algn="ctr"/>
                      <a:r>
                        <a:rPr lang="en-US" b="1" dirty="0">
                          <a:latin typeface="+mj-lt"/>
                          <a:cs typeface="Segoe UI" panose="020B0502040204020203" pitchFamily="34" charset="0"/>
                        </a:rPr>
                        <a:t>34</a:t>
                      </a:r>
                    </a:p>
                  </a:txBody>
                  <a:tcPr/>
                </a:tc>
                <a:extLst>
                  <a:ext uri="{0D108BD9-81ED-4DB2-BD59-A6C34878D82A}">
                    <a16:rowId xmlns:a16="http://schemas.microsoft.com/office/drawing/2014/main" val="2154152558"/>
                  </a:ext>
                </a:extLst>
              </a:tr>
              <a:tr h="370840">
                <a:tc>
                  <a:txBody>
                    <a:bodyPr/>
                    <a:lstStyle/>
                    <a:p>
                      <a:r>
                        <a:rPr lang="en-US" b="1" dirty="0">
                          <a:latin typeface="+mj-lt"/>
                          <a:cs typeface="Segoe UI" panose="020B0502040204020203" pitchFamily="34" charset="0"/>
                        </a:rPr>
                        <a:t>Transparency &amp; Communication</a:t>
                      </a:r>
                    </a:p>
                  </a:txBody>
                  <a:tcPr/>
                </a:tc>
                <a:tc>
                  <a:txBody>
                    <a:bodyPr/>
                    <a:lstStyle/>
                    <a:p>
                      <a:r>
                        <a:rPr lang="en-US" b="1" dirty="0">
                          <a:latin typeface="+mj-lt"/>
                          <a:cs typeface="Segoe UI" panose="020B0502040204020203" pitchFamily="34" charset="0"/>
                        </a:rPr>
                        <a:t>Requests for clearer explanations regarding planning, costs, and revenue allocation.</a:t>
                      </a:r>
                    </a:p>
                  </a:txBody>
                  <a:tcPr/>
                </a:tc>
                <a:tc>
                  <a:txBody>
                    <a:bodyPr/>
                    <a:lstStyle/>
                    <a:p>
                      <a:pPr algn="ctr"/>
                      <a:r>
                        <a:rPr lang="en-US" b="1" dirty="0">
                          <a:latin typeface="+mj-lt"/>
                          <a:cs typeface="Segoe UI" panose="020B0502040204020203" pitchFamily="34" charset="0"/>
                        </a:rPr>
                        <a:t>29</a:t>
                      </a:r>
                    </a:p>
                  </a:txBody>
                  <a:tcPr/>
                </a:tc>
                <a:extLst>
                  <a:ext uri="{0D108BD9-81ED-4DB2-BD59-A6C34878D82A}">
                    <a16:rowId xmlns:a16="http://schemas.microsoft.com/office/drawing/2014/main" val="741915876"/>
                  </a:ext>
                </a:extLst>
              </a:tr>
              <a:tr h="370840">
                <a:tc>
                  <a:txBody>
                    <a:bodyPr/>
                    <a:lstStyle/>
                    <a:p>
                      <a:r>
                        <a:rPr lang="en-US" b="1" dirty="0">
                          <a:latin typeface="+mj-lt"/>
                          <a:cs typeface="Segoe UI" panose="020B0502040204020203" pitchFamily="34" charset="0"/>
                        </a:rPr>
                        <a:t>Supportive / Understanding</a:t>
                      </a:r>
                    </a:p>
                  </a:txBody>
                  <a:tcPr/>
                </a:tc>
                <a:tc>
                  <a:txBody>
                    <a:bodyPr/>
                    <a:lstStyle/>
                    <a:p>
                      <a:r>
                        <a:rPr lang="en-US" b="1" dirty="0">
                          <a:latin typeface="+mj-lt"/>
                          <a:cs typeface="Segoe UI" panose="020B0502040204020203" pitchFamily="34" charset="0"/>
                        </a:rPr>
                        <a:t>Some customers acknowledged the need for infrastructure improvements.</a:t>
                      </a:r>
                    </a:p>
                  </a:txBody>
                  <a:tcPr/>
                </a:tc>
                <a:tc>
                  <a:txBody>
                    <a:bodyPr/>
                    <a:lstStyle/>
                    <a:p>
                      <a:pPr algn="ctr"/>
                      <a:r>
                        <a:rPr lang="en-US" b="1" dirty="0">
                          <a:latin typeface="+mj-lt"/>
                          <a:cs typeface="Segoe UI" panose="020B0502040204020203" pitchFamily="34" charset="0"/>
                        </a:rPr>
                        <a:t>27</a:t>
                      </a:r>
                    </a:p>
                  </a:txBody>
                  <a:tcPr/>
                </a:tc>
                <a:extLst>
                  <a:ext uri="{0D108BD9-81ED-4DB2-BD59-A6C34878D82A}">
                    <a16:rowId xmlns:a16="http://schemas.microsoft.com/office/drawing/2014/main" val="3261333804"/>
                  </a:ext>
                </a:extLst>
              </a:tr>
              <a:tr h="370840">
                <a:tc>
                  <a:txBody>
                    <a:bodyPr/>
                    <a:lstStyle/>
                    <a:p>
                      <a:r>
                        <a:rPr lang="en-US" b="1" dirty="0">
                          <a:latin typeface="+mj-lt"/>
                          <a:cs typeface="Segoe UI" panose="020B0502040204020203" pitchFamily="34" charset="0"/>
                        </a:rPr>
                        <a:t>Affordability &amp; Fixed Income</a:t>
                      </a:r>
                    </a:p>
                  </a:txBody>
                  <a:tcPr/>
                </a:tc>
                <a:tc>
                  <a:txBody>
                    <a:bodyPr/>
                    <a:lstStyle/>
                    <a:p>
                      <a:r>
                        <a:rPr lang="en-US" b="1" dirty="0">
                          <a:latin typeface="+mj-lt"/>
                          <a:cs typeface="Segoe UI" panose="020B0502040204020203" pitchFamily="34" charset="0"/>
                        </a:rPr>
                        <a:t>Concerns regarding impacts to elders, retirees, and fixed-income households.</a:t>
                      </a:r>
                    </a:p>
                  </a:txBody>
                  <a:tcPr/>
                </a:tc>
                <a:tc>
                  <a:txBody>
                    <a:bodyPr/>
                    <a:lstStyle/>
                    <a:p>
                      <a:pPr algn="ctr"/>
                      <a:r>
                        <a:rPr lang="en-US" b="1" dirty="0">
                          <a:latin typeface="+mj-lt"/>
                          <a:cs typeface="Segoe UI" panose="020B0502040204020203" pitchFamily="34" charset="0"/>
                        </a:rPr>
                        <a:t>26</a:t>
                      </a:r>
                    </a:p>
                  </a:txBody>
                  <a:tcPr/>
                </a:tc>
                <a:extLst>
                  <a:ext uri="{0D108BD9-81ED-4DB2-BD59-A6C34878D82A}">
                    <a16:rowId xmlns:a16="http://schemas.microsoft.com/office/drawing/2014/main" val="2765046797"/>
                  </a:ext>
                </a:extLst>
              </a:tr>
              <a:tr h="370840">
                <a:tc>
                  <a:txBody>
                    <a:bodyPr/>
                    <a:lstStyle/>
                    <a:p>
                      <a:r>
                        <a:rPr lang="en-US" b="1" dirty="0">
                          <a:latin typeface="+mj-lt"/>
                          <a:cs typeface="Segoe UI" panose="020B0502040204020203" pitchFamily="34" charset="0"/>
                        </a:rPr>
                        <a:t>Operational &amp; Staffing</a:t>
                      </a:r>
                    </a:p>
                  </a:txBody>
                  <a:tcPr/>
                </a:tc>
                <a:tc>
                  <a:txBody>
                    <a:bodyPr/>
                    <a:lstStyle/>
                    <a:p>
                      <a:r>
                        <a:rPr lang="en-US" b="1" dirty="0">
                          <a:latin typeface="+mj-lt"/>
                          <a:cs typeface="Segoe UI" panose="020B0502040204020203" pitchFamily="34" charset="0"/>
                        </a:rPr>
                        <a:t>Questions regarding staffing levels, budgeting, and operational efficiency.</a:t>
                      </a:r>
                    </a:p>
                  </a:txBody>
                  <a:tcPr/>
                </a:tc>
                <a:tc>
                  <a:txBody>
                    <a:bodyPr/>
                    <a:lstStyle/>
                    <a:p>
                      <a:pPr algn="ctr"/>
                      <a:r>
                        <a:rPr lang="en-US" b="1" dirty="0">
                          <a:latin typeface="+mj-lt"/>
                          <a:cs typeface="Segoe UI" panose="020B0502040204020203" pitchFamily="34" charset="0"/>
                        </a:rPr>
                        <a:t>21</a:t>
                      </a:r>
                    </a:p>
                  </a:txBody>
                  <a:tcPr/>
                </a:tc>
                <a:extLst>
                  <a:ext uri="{0D108BD9-81ED-4DB2-BD59-A6C34878D82A}">
                    <a16:rowId xmlns:a16="http://schemas.microsoft.com/office/drawing/2014/main" val="1110851314"/>
                  </a:ext>
                </a:extLst>
              </a:tr>
              <a:tr h="370840">
                <a:tc>
                  <a:txBody>
                    <a:bodyPr/>
                    <a:lstStyle/>
                    <a:p>
                      <a:r>
                        <a:rPr lang="en-US" b="1" dirty="0">
                          <a:latin typeface="+mj-lt"/>
                          <a:cs typeface="Segoe UI" panose="020B0502040204020203" pitchFamily="34" charset="0"/>
                        </a:rPr>
                        <a:t>Water Quality &amp; Reliability</a:t>
                      </a:r>
                    </a:p>
                  </a:txBody>
                  <a:tcPr/>
                </a:tc>
                <a:tc>
                  <a:txBody>
                    <a:bodyPr/>
                    <a:lstStyle/>
                    <a:p>
                      <a:r>
                        <a:rPr lang="en-US" b="1" dirty="0">
                          <a:latin typeface="+mj-lt"/>
                          <a:cs typeface="Segoe UI" panose="020B0502040204020203" pitchFamily="34" charset="0"/>
                        </a:rPr>
                        <a:t>Concerns regarding water quality, pressure, reliability, and safe drinking water.</a:t>
                      </a:r>
                    </a:p>
                  </a:txBody>
                  <a:tcPr/>
                </a:tc>
                <a:tc>
                  <a:txBody>
                    <a:bodyPr/>
                    <a:lstStyle/>
                    <a:p>
                      <a:pPr algn="ctr"/>
                      <a:r>
                        <a:rPr lang="en-US" b="1" dirty="0">
                          <a:latin typeface="+mj-lt"/>
                          <a:cs typeface="Segoe UI" panose="020B0502040204020203" pitchFamily="34" charset="0"/>
                        </a:rPr>
                        <a:t>8</a:t>
                      </a:r>
                    </a:p>
                  </a:txBody>
                  <a:tcPr/>
                </a:tc>
                <a:extLst>
                  <a:ext uri="{0D108BD9-81ED-4DB2-BD59-A6C34878D82A}">
                    <a16:rowId xmlns:a16="http://schemas.microsoft.com/office/drawing/2014/main" val="429776175"/>
                  </a:ext>
                </a:extLst>
              </a:tr>
              <a:tr h="370840">
                <a:tc>
                  <a:txBody>
                    <a:bodyPr/>
                    <a:lstStyle/>
                    <a:p>
                      <a:r>
                        <a:rPr lang="en-US" b="1" dirty="0">
                          <a:latin typeface="+mj-lt"/>
                          <a:cs typeface="Segoe UI" panose="020B0502040204020203" pitchFamily="34" charset="0"/>
                        </a:rPr>
                        <a:t>Total Questions Asked</a:t>
                      </a:r>
                    </a:p>
                  </a:txBody>
                  <a:tcPr/>
                </a:tc>
                <a:tc>
                  <a:txBody>
                    <a:bodyPr/>
                    <a:lstStyle/>
                    <a:p>
                      <a:endParaRPr lang="en-US" b="1" dirty="0">
                        <a:latin typeface="+mj-lt"/>
                        <a:cs typeface="Segoe UI" panose="020B0502040204020203" pitchFamily="34" charset="0"/>
                      </a:endParaRPr>
                    </a:p>
                  </a:txBody>
                  <a:tcPr/>
                </a:tc>
                <a:tc>
                  <a:txBody>
                    <a:bodyPr/>
                    <a:lstStyle/>
                    <a:p>
                      <a:pPr algn="ctr"/>
                      <a:r>
                        <a:rPr lang="en-US" b="1" dirty="0">
                          <a:latin typeface="+mj-lt"/>
                          <a:cs typeface="Segoe UI" panose="020B0502040204020203" pitchFamily="34" charset="0"/>
                        </a:rPr>
                        <a:t>183</a:t>
                      </a:r>
                    </a:p>
                  </a:txBody>
                  <a:tcPr/>
                </a:tc>
                <a:extLst>
                  <a:ext uri="{0D108BD9-81ED-4DB2-BD59-A6C34878D82A}">
                    <a16:rowId xmlns:a16="http://schemas.microsoft.com/office/drawing/2014/main" val="3734628179"/>
                  </a:ext>
                </a:extLst>
              </a:tr>
            </a:tbl>
          </a:graphicData>
        </a:graphic>
      </p:graphicFrame>
      <p:sp>
        <p:nvSpPr>
          <p:cNvPr id="3" name="Slide Number Placeholder 2">
            <a:extLst>
              <a:ext uri="{FF2B5EF4-FFF2-40B4-BE49-F238E27FC236}">
                <a16:creationId xmlns:a16="http://schemas.microsoft.com/office/drawing/2014/main" id="{26F69746-BA53-60BC-2BA9-DCF1A7B57FE3}"/>
              </a:ext>
            </a:extLst>
          </p:cNvPr>
          <p:cNvSpPr>
            <a:spLocks noGrp="1"/>
          </p:cNvSpPr>
          <p:nvPr>
            <p:ph type="sldNum" sz="quarter" idx="12"/>
          </p:nvPr>
        </p:nvSpPr>
        <p:spPr/>
        <p:txBody>
          <a:bodyPr/>
          <a:lstStyle/>
          <a:p>
            <a:fld id="{6EC10364-A5BD-45C3-9A37-A64E0AFC0906}" type="slidenum">
              <a:rPr lang="en-US" smtClean="0"/>
              <a:t>9</a:t>
            </a:fld>
            <a:endParaRPr lang="en-US"/>
          </a:p>
        </p:txBody>
      </p:sp>
    </p:spTree>
    <p:extLst>
      <p:ext uri="{BB962C8B-B14F-4D97-AF65-F5344CB8AC3E}">
        <p14:creationId xmlns:p14="http://schemas.microsoft.com/office/powerpoint/2010/main" val="3855281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909</TotalTime>
  <Words>1541</Words>
  <Application>Microsoft Office PowerPoint</Application>
  <PresentationFormat>Widescreen</PresentationFormat>
  <Paragraphs>284</Paragraphs>
  <Slides>19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Abadi</vt:lpstr>
      <vt:lpstr>Aptos</vt:lpstr>
      <vt:lpstr>Aptos Display</vt:lpstr>
      <vt:lpstr>Arial</vt:lpstr>
      <vt:lpstr>Calibri</vt:lpstr>
      <vt:lpstr>Segoe UI</vt:lpstr>
      <vt:lpstr>Wingdings</vt:lpstr>
      <vt:lpstr>Office Theme</vt:lpstr>
      <vt:lpstr> New Water &amp; Wastewater  Utility Services  Rates  Effective Sept.  2026   NTUA Report to  Naabik’íyáti’ Committee 25th Navajo Nation Council August 13, 2026</vt:lpstr>
      <vt:lpstr>PowerPoint Presentation</vt:lpstr>
      <vt:lpstr>PowerPoint Presentation</vt:lpstr>
      <vt:lpstr>    NTUA Wastewater Service Area  </vt:lpstr>
      <vt:lpstr>PowerPoint Presentation</vt:lpstr>
      <vt:lpstr>    How do NTUA 7/2026 Wastewater Rates Compare in the Region?  </vt:lpstr>
      <vt:lpstr>      NTUA Rate Analysis and Public Meetings </vt:lpstr>
      <vt:lpstr>NTUA 12 Public Meetings &amp; Formal Public Hearing </vt:lpstr>
      <vt:lpstr>Public Comments - Major Themes Identified</vt:lpstr>
      <vt:lpstr>Revenue Gap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NTUA Senior Discount – Eligibility Expanded</vt:lpstr>
      <vt:lpstr>PowerPoint Presentation</vt:lpstr>
    </vt:vector>
  </TitlesOfParts>
  <Company>Navajo Tribal Utility Authority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Deenise Becenti</dc:creator>
  <cp:lastModifiedBy>Deenise Becenti</cp:lastModifiedBy>
  <cp:revision>10</cp:revision>
  <cp:lastPrinted>2026-08-12T15:08:42Z</cp:lastPrinted>
  <dcterms:created xsi:type="dcterms:W3CDTF">2026-08-03T15:06:34Z</dcterms:created>
  <dcterms:modified xsi:type="dcterms:W3CDTF">2026-08-12T17:11:59Z</dcterms:modified>
</cp:coreProperties>
</file>